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4"/>
  </p:notesMasterIdLst>
  <p:sldIdLst>
    <p:sldId id="629" r:id="rId2"/>
    <p:sldId id="571" r:id="rId3"/>
    <p:sldId id="630" r:id="rId4"/>
    <p:sldId id="627" r:id="rId5"/>
    <p:sldId id="572" r:id="rId6"/>
    <p:sldId id="575" r:id="rId7"/>
    <p:sldId id="573" r:id="rId8"/>
    <p:sldId id="574" r:id="rId9"/>
    <p:sldId id="579" r:id="rId10"/>
    <p:sldId id="580" r:id="rId11"/>
    <p:sldId id="631" r:id="rId12"/>
    <p:sldId id="632" r:id="rId13"/>
    <p:sldId id="634" r:id="rId14"/>
    <p:sldId id="590" r:id="rId15"/>
    <p:sldId id="593" r:id="rId16"/>
    <p:sldId id="594" r:id="rId17"/>
    <p:sldId id="595" r:id="rId18"/>
    <p:sldId id="596" r:id="rId19"/>
    <p:sldId id="635" r:id="rId20"/>
    <p:sldId id="602" r:id="rId21"/>
    <p:sldId id="609" r:id="rId22"/>
    <p:sldId id="636" r:id="rId23"/>
    <p:sldId id="638" r:id="rId24"/>
    <p:sldId id="641" r:id="rId25"/>
    <p:sldId id="640" r:id="rId26"/>
    <p:sldId id="642" r:id="rId27"/>
    <p:sldId id="643" r:id="rId28"/>
    <p:sldId id="663" r:id="rId29"/>
    <p:sldId id="664" r:id="rId30"/>
    <p:sldId id="651" r:id="rId31"/>
    <p:sldId id="646" r:id="rId32"/>
    <p:sldId id="647" r:id="rId33"/>
    <p:sldId id="648" r:id="rId34"/>
    <p:sldId id="649" r:id="rId35"/>
    <p:sldId id="652" r:id="rId36"/>
    <p:sldId id="645" r:id="rId37"/>
    <p:sldId id="662" r:id="rId38"/>
    <p:sldId id="658" r:id="rId39"/>
    <p:sldId id="659" r:id="rId40"/>
    <p:sldId id="660" r:id="rId41"/>
    <p:sldId id="661" r:id="rId42"/>
    <p:sldId id="611"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Calibri Light" panose="020F0302020204030204" pitchFamily="34" charset="0"/>
      <p:regular r:id="rId49"/>
      <p:italic r:id="rId50"/>
    </p:embeddedFont>
    <p:embeddedFont>
      <p:font typeface="Verdana" panose="020B0604030504040204" pitchFamily="34" charset="0"/>
      <p:regular r:id="rId51"/>
      <p:bold r:id="rId52"/>
      <p:italic r:id="rId53"/>
      <p:boldItalic r:id="rId54"/>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ata Furiotto Akamine" initials="RFA" lastIdx="16" clrIdx="0">
    <p:extLst>
      <p:ext uri="{19B8F6BF-5375-455C-9EA6-DF929625EA0E}">
        <p15:presenceInfo xmlns:p15="http://schemas.microsoft.com/office/powerpoint/2012/main" userId="S::renata.akamine@einstein.br::5daae1b9-6b28-42f7-99f9-575375f1b7ff" providerId="AD"/>
      </p:ext>
    </p:extLst>
  </p:cmAuthor>
  <p:cmAuthor id="2" name="Larissa Tschernev - BG3" initials="LT-B" lastIdx="9" clrIdx="1">
    <p:extLst>
      <p:ext uri="{19B8F6BF-5375-455C-9EA6-DF929625EA0E}">
        <p15:presenceInfo xmlns:p15="http://schemas.microsoft.com/office/powerpoint/2012/main" userId="S::larissa.tschernev@einstein.br::f0fbf037-c7a8-4dc8-813a-d96d9dabde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28E"/>
    <a:srgbClr val="0065BD"/>
    <a:srgbClr val="000000"/>
    <a:srgbClr val="958978"/>
    <a:srgbClr val="00B48B"/>
    <a:srgbClr val="0065C1"/>
    <a:srgbClr val="2F528F"/>
    <a:srgbClr val="817A72"/>
    <a:srgbClr val="0B1731"/>
    <a:srgbClr val="00B38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8" autoAdjust="0"/>
    <p:restoredTop sz="94604" autoAdjust="0"/>
  </p:normalViewPr>
  <p:slideViewPr>
    <p:cSldViewPr snapToGrid="0">
      <p:cViewPr varScale="1">
        <p:scale>
          <a:sx n="106" d="100"/>
          <a:sy n="106" d="100"/>
        </p:scale>
        <p:origin x="78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10373-A759-4035-966B-FFFF95ACE2F8}" type="datetimeFigureOut">
              <a:rPr lang="pt-BR" smtClean="0"/>
              <a:t>22/11/2022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921DD-C339-40CD-B2EF-5723DE3C24A0}" type="slidenum">
              <a:rPr lang="pt-BR" smtClean="0"/>
              <a:t>‹nº›</a:t>
            </a:fld>
            <a:endParaRPr lang="pt-BR"/>
          </a:p>
        </p:txBody>
      </p:sp>
    </p:spTree>
    <p:extLst>
      <p:ext uri="{BB962C8B-B14F-4D97-AF65-F5344CB8AC3E}">
        <p14:creationId xmlns:p14="http://schemas.microsoft.com/office/powerpoint/2010/main" val="3849716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CF5914C-19A8-4897-8FD1-0A951629AC6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68418"/>
            <a:ext cx="8578735" cy="80426"/>
          </a:xfrm>
          <a:prstGeom prst="rect">
            <a:avLst/>
          </a:prstGeom>
        </p:spPr>
      </p:pic>
    </p:spTree>
    <p:extLst>
      <p:ext uri="{BB962C8B-B14F-4D97-AF65-F5344CB8AC3E}">
        <p14:creationId xmlns:p14="http://schemas.microsoft.com/office/powerpoint/2010/main" val="32728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Add14">
    <p:spTree>
      <p:nvGrpSpPr>
        <p:cNvPr id="1" name=""/>
        <p:cNvGrpSpPr/>
        <p:nvPr/>
      </p:nvGrpSpPr>
      <p:grpSpPr>
        <a:xfrm>
          <a:off x="0" y="0"/>
          <a:ext cx="0" cy="0"/>
          <a:chOff x="0" y="0"/>
          <a:chExt cx="0" cy="0"/>
        </a:xfrm>
      </p:grpSpPr>
      <p:sp>
        <p:nvSpPr>
          <p:cNvPr id="16" name="PpHolder10">
            <a:extLst>
              <a:ext uri="{FF2B5EF4-FFF2-40B4-BE49-F238E27FC236}">
                <a16:creationId xmlns:a16="http://schemas.microsoft.com/office/drawing/2014/main" id="{1B58D02A-6A35-4F6A-AAC0-145E1F247AAB}"/>
              </a:ext>
            </a:extLst>
          </p:cNvPr>
          <p:cNvSpPr>
            <a:spLocks noGrp="1"/>
          </p:cNvSpPr>
          <p:nvPr>
            <p:ph type="pic" sz="quarter" idx="13"/>
          </p:nvPr>
        </p:nvSpPr>
        <p:spPr>
          <a:xfrm>
            <a:off x="8855231" y="1318079"/>
            <a:ext cx="2278446" cy="2278742"/>
          </a:xfrm>
          <a:custGeom>
            <a:avLst/>
            <a:gdLst>
              <a:gd name="connsiteX0" fmla="*/ 0 w 2278743"/>
              <a:gd name="connsiteY0" fmla="*/ 0 h 2278742"/>
              <a:gd name="connsiteX1" fmla="*/ 2278743 w 2278743"/>
              <a:gd name="connsiteY1" fmla="*/ 0 h 2278742"/>
              <a:gd name="connsiteX2" fmla="*/ 2278743 w 2278743"/>
              <a:gd name="connsiteY2" fmla="*/ 2278742 h 2278742"/>
              <a:gd name="connsiteX3" fmla="*/ 0 w 2278743"/>
              <a:gd name="connsiteY3" fmla="*/ 2278742 h 2278742"/>
            </a:gdLst>
            <a:ahLst/>
            <a:cxnLst>
              <a:cxn ang="0">
                <a:pos x="connsiteX0" y="connsiteY0"/>
              </a:cxn>
              <a:cxn ang="0">
                <a:pos x="connsiteX1" y="connsiteY1"/>
              </a:cxn>
              <a:cxn ang="0">
                <a:pos x="connsiteX2" y="connsiteY2"/>
              </a:cxn>
              <a:cxn ang="0">
                <a:pos x="connsiteX3" y="connsiteY3"/>
              </a:cxn>
            </a:cxnLst>
            <a:rect l="l" t="t" r="r" b="b"/>
            <a:pathLst>
              <a:path w="2278743" h="2278742">
                <a:moveTo>
                  <a:pt x="0" y="0"/>
                </a:moveTo>
                <a:lnTo>
                  <a:pt x="2278743" y="0"/>
                </a:lnTo>
                <a:lnTo>
                  <a:pt x="2278743" y="2278742"/>
                </a:lnTo>
                <a:lnTo>
                  <a:pt x="0" y="2278742"/>
                </a:lnTo>
                <a:close/>
              </a:path>
            </a:pathLst>
          </a:custGeom>
          <a:blipFill dpi="0" rotWithShape="1">
            <a:blip r:embed="rId2"/>
            <a:srcRect/>
            <a:tile tx="0" ty="0" sx="100000" sy="100000" flip="none" algn="tl"/>
          </a:blipFill>
          <a:ln>
            <a:noFill/>
          </a:ln>
          <a:effectLst>
            <a:outerShdw blurRad="317500" rotWithShape="0">
              <a:scrgbClr r="0" g="0" b="0">
                <a:alpha val="2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bg1">
                    <a:alpha val="0"/>
                  </a:schemeClr>
                </a:solidFill>
              </a:defRPr>
            </a:lvl1pPr>
          </a:lstStyle>
          <a:p>
            <a:pPr marL="0" lvl="0" algn="ctr" defTabSz="457154"/>
            <a:endParaRPr lang="en-ID"/>
          </a:p>
        </p:txBody>
      </p:sp>
      <p:sp>
        <p:nvSpPr>
          <p:cNvPr id="14" name="PpHolder11">
            <a:extLst>
              <a:ext uri="{FF2B5EF4-FFF2-40B4-BE49-F238E27FC236}">
                <a16:creationId xmlns:a16="http://schemas.microsoft.com/office/drawing/2014/main" id="{095C546C-5387-43C6-8397-8036D8E5FC34}"/>
              </a:ext>
            </a:extLst>
          </p:cNvPr>
          <p:cNvSpPr>
            <a:spLocks noGrp="1"/>
          </p:cNvSpPr>
          <p:nvPr>
            <p:ph type="pic" sz="quarter" idx="12"/>
          </p:nvPr>
        </p:nvSpPr>
        <p:spPr>
          <a:xfrm>
            <a:off x="7142767" y="2011138"/>
            <a:ext cx="1585479" cy="1585685"/>
          </a:xfrm>
          <a:custGeom>
            <a:avLst/>
            <a:gdLst>
              <a:gd name="connsiteX0" fmla="*/ 0 w 1585686"/>
              <a:gd name="connsiteY0" fmla="*/ 0 h 1585685"/>
              <a:gd name="connsiteX1" fmla="*/ 1585686 w 1585686"/>
              <a:gd name="connsiteY1" fmla="*/ 0 h 1585685"/>
              <a:gd name="connsiteX2" fmla="*/ 1585686 w 1585686"/>
              <a:gd name="connsiteY2" fmla="*/ 1585685 h 1585685"/>
              <a:gd name="connsiteX3" fmla="*/ 0 w 1585686"/>
              <a:gd name="connsiteY3" fmla="*/ 1585685 h 1585685"/>
            </a:gdLst>
            <a:ahLst/>
            <a:cxnLst>
              <a:cxn ang="0">
                <a:pos x="connsiteX0" y="connsiteY0"/>
              </a:cxn>
              <a:cxn ang="0">
                <a:pos x="connsiteX1" y="connsiteY1"/>
              </a:cxn>
              <a:cxn ang="0">
                <a:pos x="connsiteX2" y="connsiteY2"/>
              </a:cxn>
              <a:cxn ang="0">
                <a:pos x="connsiteX3" y="connsiteY3"/>
              </a:cxn>
            </a:cxnLst>
            <a:rect l="l" t="t" r="r" b="b"/>
            <a:pathLst>
              <a:path w="1585686" h="1585685">
                <a:moveTo>
                  <a:pt x="0" y="0"/>
                </a:moveTo>
                <a:lnTo>
                  <a:pt x="1585686" y="0"/>
                </a:lnTo>
                <a:lnTo>
                  <a:pt x="1585686" y="1585685"/>
                </a:lnTo>
                <a:lnTo>
                  <a:pt x="0" y="1585685"/>
                </a:lnTo>
                <a:close/>
              </a:path>
            </a:pathLst>
          </a:custGeom>
          <a:blipFill dpi="0" rotWithShape="1">
            <a:blip r:embed="rId2"/>
            <a:srcRect/>
            <a:tile tx="0" ty="0" sx="100000" sy="100000" flip="none" algn="tl"/>
          </a:blipFill>
          <a:ln>
            <a:noFill/>
          </a:ln>
          <a:effectLst>
            <a:outerShdw blurRad="317500" rotWithShape="0">
              <a:scrgbClr r="0" g="0" b="0">
                <a:alpha val="2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bg1">
                    <a:alpha val="0"/>
                  </a:schemeClr>
                </a:solidFill>
              </a:defRPr>
            </a:lvl1pPr>
          </a:lstStyle>
          <a:p>
            <a:pPr marL="0" lvl="0" algn="ctr" defTabSz="457154"/>
            <a:endParaRPr lang="en-ID"/>
          </a:p>
        </p:txBody>
      </p:sp>
      <p:sp>
        <p:nvSpPr>
          <p:cNvPr id="12" name="PpHolder12">
            <a:extLst>
              <a:ext uri="{FF2B5EF4-FFF2-40B4-BE49-F238E27FC236}">
                <a16:creationId xmlns:a16="http://schemas.microsoft.com/office/drawing/2014/main" id="{824CC3F6-904C-444D-ADF6-4AB09D4D0523}"/>
              </a:ext>
            </a:extLst>
          </p:cNvPr>
          <p:cNvSpPr>
            <a:spLocks noGrp="1"/>
          </p:cNvSpPr>
          <p:nvPr>
            <p:ph type="pic" sz="quarter" idx="11"/>
          </p:nvPr>
        </p:nvSpPr>
        <p:spPr>
          <a:xfrm>
            <a:off x="6914196" y="3725637"/>
            <a:ext cx="1814050" cy="1814285"/>
          </a:xfrm>
          <a:custGeom>
            <a:avLst/>
            <a:gdLst>
              <a:gd name="connsiteX0" fmla="*/ 0 w 1814286"/>
              <a:gd name="connsiteY0" fmla="*/ 0 h 1814285"/>
              <a:gd name="connsiteX1" fmla="*/ 1814286 w 1814286"/>
              <a:gd name="connsiteY1" fmla="*/ 0 h 1814285"/>
              <a:gd name="connsiteX2" fmla="*/ 1814286 w 1814286"/>
              <a:gd name="connsiteY2" fmla="*/ 1814285 h 1814285"/>
              <a:gd name="connsiteX3" fmla="*/ 0 w 1814286"/>
              <a:gd name="connsiteY3" fmla="*/ 1814285 h 1814285"/>
            </a:gdLst>
            <a:ahLst/>
            <a:cxnLst>
              <a:cxn ang="0">
                <a:pos x="connsiteX0" y="connsiteY0"/>
              </a:cxn>
              <a:cxn ang="0">
                <a:pos x="connsiteX1" y="connsiteY1"/>
              </a:cxn>
              <a:cxn ang="0">
                <a:pos x="connsiteX2" y="connsiteY2"/>
              </a:cxn>
              <a:cxn ang="0">
                <a:pos x="connsiteX3" y="connsiteY3"/>
              </a:cxn>
            </a:cxnLst>
            <a:rect l="l" t="t" r="r" b="b"/>
            <a:pathLst>
              <a:path w="1814286" h="1814285">
                <a:moveTo>
                  <a:pt x="0" y="0"/>
                </a:moveTo>
                <a:lnTo>
                  <a:pt x="1814286" y="0"/>
                </a:lnTo>
                <a:lnTo>
                  <a:pt x="1814286" y="1814285"/>
                </a:lnTo>
                <a:lnTo>
                  <a:pt x="0" y="1814285"/>
                </a:lnTo>
                <a:close/>
              </a:path>
            </a:pathLst>
          </a:custGeom>
          <a:blipFill dpi="0" rotWithShape="1">
            <a:blip r:embed="rId2"/>
            <a:srcRect/>
            <a:tile tx="0" ty="0" sx="100000" sy="100000" flip="none" algn="tl"/>
          </a:blipFill>
          <a:ln>
            <a:noFill/>
          </a:ln>
          <a:effectLst>
            <a:outerShdw blurRad="317500" rotWithShape="0">
              <a:scrgbClr r="0" g="0" b="0">
                <a:alpha val="2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bg1">
                    <a:alpha val="0"/>
                  </a:schemeClr>
                </a:solidFill>
              </a:defRPr>
            </a:lvl1pPr>
          </a:lstStyle>
          <a:p>
            <a:pPr marL="0" lvl="0" algn="ctr" defTabSz="457154"/>
            <a:endParaRPr lang="en-ID"/>
          </a:p>
        </p:txBody>
      </p:sp>
      <p:sp>
        <p:nvSpPr>
          <p:cNvPr id="10" name="PpHolder13">
            <a:extLst>
              <a:ext uri="{FF2B5EF4-FFF2-40B4-BE49-F238E27FC236}">
                <a16:creationId xmlns:a16="http://schemas.microsoft.com/office/drawing/2014/main" id="{EDA740CE-55A9-45F3-8D2F-D7A3EB3BAA77}"/>
              </a:ext>
            </a:extLst>
          </p:cNvPr>
          <p:cNvSpPr>
            <a:spLocks noGrp="1"/>
          </p:cNvSpPr>
          <p:nvPr userDrawn="1">
            <p:ph type="pic" sz="quarter" idx="10"/>
          </p:nvPr>
        </p:nvSpPr>
        <p:spPr>
          <a:xfrm>
            <a:off x="8855230" y="3725637"/>
            <a:ext cx="1422215" cy="1422399"/>
          </a:xfrm>
          <a:custGeom>
            <a:avLst/>
            <a:gdLst>
              <a:gd name="connsiteX0" fmla="*/ 0 w 1422400"/>
              <a:gd name="connsiteY0" fmla="*/ 0 h 1422399"/>
              <a:gd name="connsiteX1" fmla="*/ 1422400 w 1422400"/>
              <a:gd name="connsiteY1" fmla="*/ 0 h 1422399"/>
              <a:gd name="connsiteX2" fmla="*/ 1422400 w 1422400"/>
              <a:gd name="connsiteY2" fmla="*/ 1422399 h 1422399"/>
              <a:gd name="connsiteX3" fmla="*/ 0 w 1422400"/>
              <a:gd name="connsiteY3" fmla="*/ 1422399 h 1422399"/>
            </a:gdLst>
            <a:ahLst/>
            <a:cxnLst>
              <a:cxn ang="0">
                <a:pos x="connsiteX0" y="connsiteY0"/>
              </a:cxn>
              <a:cxn ang="0">
                <a:pos x="connsiteX1" y="connsiteY1"/>
              </a:cxn>
              <a:cxn ang="0">
                <a:pos x="connsiteX2" y="connsiteY2"/>
              </a:cxn>
              <a:cxn ang="0">
                <a:pos x="connsiteX3" y="connsiteY3"/>
              </a:cxn>
            </a:cxnLst>
            <a:rect l="l" t="t" r="r" b="b"/>
            <a:pathLst>
              <a:path w="1422400" h="1422399">
                <a:moveTo>
                  <a:pt x="0" y="0"/>
                </a:moveTo>
                <a:lnTo>
                  <a:pt x="1422400" y="0"/>
                </a:lnTo>
                <a:lnTo>
                  <a:pt x="1422400" y="1422399"/>
                </a:lnTo>
                <a:lnTo>
                  <a:pt x="0" y="1422399"/>
                </a:lnTo>
                <a:close/>
              </a:path>
            </a:pathLst>
          </a:custGeom>
          <a:blipFill dpi="0" rotWithShape="1">
            <a:blip r:embed="rId2"/>
            <a:srcRect/>
            <a:tile tx="0" ty="0" sx="100000" sy="100000" flip="none" algn="tl"/>
          </a:blipFill>
          <a:ln>
            <a:noFill/>
          </a:ln>
          <a:effectLst>
            <a:outerShdw blurRad="317500" rotWithShape="0">
              <a:scrgbClr r="0" g="0" b="0">
                <a:alpha val="2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bg1">
                    <a:alpha val="0"/>
                  </a:schemeClr>
                </a:solidFill>
              </a:defRPr>
            </a:lvl1pPr>
          </a:lstStyle>
          <a:p>
            <a:pPr marL="0" lvl="0" algn="ctr" defTabSz="457154"/>
            <a:endParaRPr lang="en-ID"/>
          </a:p>
        </p:txBody>
      </p:sp>
    </p:spTree>
    <p:extLst>
      <p:ext uri="{BB962C8B-B14F-4D97-AF65-F5344CB8AC3E}">
        <p14:creationId xmlns:p14="http://schemas.microsoft.com/office/powerpoint/2010/main" val="326802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Add9">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27277458-708E-48F9-817C-63FE50B4DCFB}"/>
              </a:ext>
            </a:extLst>
          </p:cNvPr>
          <p:cNvSpPr>
            <a:spLocks noGrp="1"/>
          </p:cNvSpPr>
          <p:nvPr>
            <p:ph type="pic" sz="quarter" idx="10"/>
          </p:nvPr>
        </p:nvSpPr>
        <p:spPr>
          <a:xfrm flipH="1">
            <a:off x="7239882" y="0"/>
            <a:ext cx="4952118" cy="6858000"/>
          </a:xfrm>
          <a:custGeom>
            <a:avLst/>
            <a:gdLst>
              <a:gd name="connsiteX0" fmla="*/ 0 w 4952763"/>
              <a:gd name="connsiteY0" fmla="*/ 0 h 6858000"/>
              <a:gd name="connsiteX1" fmla="*/ 2574162 w 4952763"/>
              <a:gd name="connsiteY1" fmla="*/ 0 h 6858000"/>
              <a:gd name="connsiteX2" fmla="*/ 4952763 w 4952763"/>
              <a:gd name="connsiteY2" fmla="*/ 0 h 6858000"/>
              <a:gd name="connsiteX3" fmla="*/ 1445155 w 4952763"/>
              <a:gd name="connsiteY3" fmla="*/ 6858000 h 6858000"/>
              <a:gd name="connsiteX4" fmla="*/ 0 w 495276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763" h="6858000">
                <a:moveTo>
                  <a:pt x="0" y="0"/>
                </a:moveTo>
                <a:lnTo>
                  <a:pt x="2574162" y="0"/>
                </a:lnTo>
                <a:lnTo>
                  <a:pt x="4952763" y="0"/>
                </a:lnTo>
                <a:lnTo>
                  <a:pt x="1445155"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154"/>
            <a:endParaRPr lang="en-ID"/>
          </a:p>
        </p:txBody>
      </p:sp>
    </p:spTree>
    <p:extLst>
      <p:ext uri="{BB962C8B-B14F-4D97-AF65-F5344CB8AC3E}">
        <p14:creationId xmlns:p14="http://schemas.microsoft.com/office/powerpoint/2010/main" val="232435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1D6ACF27-56FD-4E1A-8AAC-7BF38C27C0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798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4234A1E-0489-4DD6-A86D-CD9C70CAB0E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407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yout Personalizad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F6B19E4-53E0-4CEF-B51B-7987B70CE4C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804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lideAdd8">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225C6BB6-2229-4337-B039-88856026F1C3}"/>
              </a:ext>
            </a:extLst>
          </p:cNvPr>
          <p:cNvSpPr>
            <a:spLocks noGrp="1"/>
          </p:cNvSpPr>
          <p:nvPr>
            <p:ph type="pic" sz="quarter" idx="10"/>
          </p:nvPr>
        </p:nvSpPr>
        <p:spPr>
          <a:xfrm flipH="1">
            <a:off x="0" y="0"/>
            <a:ext cx="6974152" cy="6858000"/>
          </a:xfrm>
          <a:custGeom>
            <a:avLst/>
            <a:gdLst>
              <a:gd name="connsiteX0" fmla="*/ 6975060 w 6975060"/>
              <a:gd name="connsiteY0" fmla="*/ 142564 h 6858000"/>
              <a:gd name="connsiteX1" fmla="*/ 6975060 w 6975060"/>
              <a:gd name="connsiteY1" fmla="*/ 6851068 h 6858000"/>
              <a:gd name="connsiteX2" fmla="*/ 6971514 w 6975060"/>
              <a:gd name="connsiteY2" fmla="*/ 6858000 h 6858000"/>
              <a:gd name="connsiteX3" fmla="*/ 3540372 w 6975060"/>
              <a:gd name="connsiteY3" fmla="*/ 6858000 h 6858000"/>
              <a:gd name="connsiteX4" fmla="*/ 3507604 w 6975060"/>
              <a:gd name="connsiteY4" fmla="*/ 0 h 6858000"/>
              <a:gd name="connsiteX5" fmla="*/ 6938746 w 6975060"/>
              <a:gd name="connsiteY5" fmla="*/ 0 h 6858000"/>
              <a:gd name="connsiteX6" fmla="*/ 3431140 w 6975060"/>
              <a:gd name="connsiteY6" fmla="*/ 6858000 h 6858000"/>
              <a:gd name="connsiteX7" fmla="*/ 0 w 697506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5060" h="6858000">
                <a:moveTo>
                  <a:pt x="6975060" y="142564"/>
                </a:moveTo>
                <a:lnTo>
                  <a:pt x="6975060" y="6851068"/>
                </a:lnTo>
                <a:lnTo>
                  <a:pt x="6971514" y="6858000"/>
                </a:lnTo>
                <a:lnTo>
                  <a:pt x="3540372" y="6858000"/>
                </a:lnTo>
                <a:close/>
                <a:moveTo>
                  <a:pt x="3507604" y="0"/>
                </a:moveTo>
                <a:lnTo>
                  <a:pt x="6938746" y="0"/>
                </a:lnTo>
                <a:lnTo>
                  <a:pt x="3431140"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bg1">
                    <a:alpha val="0"/>
                  </a:schemeClr>
                </a:solidFill>
              </a:defRPr>
            </a:lvl1pPr>
          </a:lstStyle>
          <a:p>
            <a:pPr marL="0" lvl="0" algn="ctr" defTabSz="457154"/>
            <a:endParaRPr lang="en-ID"/>
          </a:p>
        </p:txBody>
      </p:sp>
      <p:pic>
        <p:nvPicPr>
          <p:cNvPr id="3" name="Imagem 2">
            <a:extLst>
              <a:ext uri="{FF2B5EF4-FFF2-40B4-BE49-F238E27FC236}">
                <a16:creationId xmlns:a16="http://schemas.microsoft.com/office/drawing/2014/main" id="{6AB9DA26-4CD5-447B-9321-839FB6B2BF4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268418"/>
            <a:ext cx="8578735" cy="80426"/>
          </a:xfrm>
          <a:prstGeom prst="rect">
            <a:avLst/>
          </a:prstGeom>
        </p:spPr>
      </p:pic>
      <p:pic>
        <p:nvPicPr>
          <p:cNvPr id="4" name="Gráfico 3">
            <a:extLst>
              <a:ext uri="{FF2B5EF4-FFF2-40B4-BE49-F238E27FC236}">
                <a16:creationId xmlns:a16="http://schemas.microsoft.com/office/drawing/2014/main" id="{080D717B-7617-4658-8578-C2E2EFE0DD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04717" y="0"/>
            <a:ext cx="2487283" cy="637535"/>
          </a:xfrm>
          <a:prstGeom prst="rect">
            <a:avLst/>
          </a:prstGeom>
        </p:spPr>
      </p:pic>
    </p:spTree>
    <p:extLst>
      <p:ext uri="{BB962C8B-B14F-4D97-AF65-F5344CB8AC3E}">
        <p14:creationId xmlns:p14="http://schemas.microsoft.com/office/powerpoint/2010/main" val="242701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Add18">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4E7E36CF-730C-47E5-88AA-C1FD24DB5484}"/>
              </a:ext>
            </a:extLst>
          </p:cNvPr>
          <p:cNvSpPr>
            <a:spLocks noGrp="1"/>
          </p:cNvSpPr>
          <p:nvPr>
            <p:ph type="pic" sz="quarter" idx="10"/>
          </p:nvPr>
        </p:nvSpPr>
        <p:spPr>
          <a:xfrm flipH="1">
            <a:off x="5605166" y="0"/>
            <a:ext cx="6586834" cy="6858000"/>
          </a:xfrm>
          <a:custGeom>
            <a:avLst/>
            <a:gdLst>
              <a:gd name="connsiteX0" fmla="*/ 2920994 w 6587692"/>
              <a:gd name="connsiteY0" fmla="*/ 2500590 h 6858000"/>
              <a:gd name="connsiteX1" fmla="*/ 5323924 w 6587692"/>
              <a:gd name="connsiteY1" fmla="*/ 2500590 h 6858000"/>
              <a:gd name="connsiteX2" fmla="*/ 3095274 w 6587692"/>
              <a:gd name="connsiteY2" fmla="*/ 6858000 h 6858000"/>
              <a:gd name="connsiteX3" fmla="*/ 692345 w 6587692"/>
              <a:gd name="connsiteY3" fmla="*/ 6858000 h 6858000"/>
              <a:gd name="connsiteX4" fmla="*/ 4184764 w 6587692"/>
              <a:gd name="connsiteY4" fmla="*/ 1 h 6858000"/>
              <a:gd name="connsiteX5" fmla="*/ 6587692 w 6587692"/>
              <a:gd name="connsiteY5" fmla="*/ 1 h 6858000"/>
              <a:gd name="connsiteX6" fmla="*/ 5398362 w 6587692"/>
              <a:gd name="connsiteY6" fmla="*/ 2325356 h 6858000"/>
              <a:gd name="connsiteX7" fmla="*/ 2995433 w 6587692"/>
              <a:gd name="connsiteY7" fmla="*/ 2325356 h 6858000"/>
              <a:gd name="connsiteX8" fmla="*/ 1571512 w 6587692"/>
              <a:gd name="connsiteY8" fmla="*/ 0 h 6858000"/>
              <a:gd name="connsiteX9" fmla="*/ 3974442 w 6587692"/>
              <a:gd name="connsiteY9" fmla="*/ 0 h 6858000"/>
              <a:gd name="connsiteX10" fmla="*/ 954003 w 6587692"/>
              <a:gd name="connsiteY10" fmla="*/ 5905500 h 6858000"/>
              <a:gd name="connsiteX11" fmla="*/ 0 w 6587692"/>
              <a:gd name="connsiteY11" fmla="*/ 5905500 h 6858000"/>
              <a:gd name="connsiteX12" fmla="*/ 0 w 6587692"/>
              <a:gd name="connsiteY12" fmla="*/ 30725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87692" h="6858000">
                <a:moveTo>
                  <a:pt x="2920994" y="2500590"/>
                </a:moveTo>
                <a:lnTo>
                  <a:pt x="5323924" y="2500590"/>
                </a:lnTo>
                <a:lnTo>
                  <a:pt x="3095274" y="6858000"/>
                </a:lnTo>
                <a:lnTo>
                  <a:pt x="692345" y="6858000"/>
                </a:lnTo>
                <a:close/>
                <a:moveTo>
                  <a:pt x="4184764" y="1"/>
                </a:moveTo>
                <a:lnTo>
                  <a:pt x="6587692" y="1"/>
                </a:lnTo>
                <a:lnTo>
                  <a:pt x="5398362" y="2325356"/>
                </a:lnTo>
                <a:lnTo>
                  <a:pt x="2995433" y="2325356"/>
                </a:lnTo>
                <a:close/>
                <a:moveTo>
                  <a:pt x="1571512" y="0"/>
                </a:moveTo>
                <a:lnTo>
                  <a:pt x="3974442" y="0"/>
                </a:lnTo>
                <a:lnTo>
                  <a:pt x="954003" y="5905500"/>
                </a:lnTo>
                <a:lnTo>
                  <a:pt x="0" y="5905500"/>
                </a:lnTo>
                <a:lnTo>
                  <a:pt x="0" y="3072589"/>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154"/>
            <a:endParaRPr lang="en-ID"/>
          </a:p>
        </p:txBody>
      </p:sp>
    </p:spTree>
    <p:extLst>
      <p:ext uri="{BB962C8B-B14F-4D97-AF65-F5344CB8AC3E}">
        <p14:creationId xmlns:p14="http://schemas.microsoft.com/office/powerpoint/2010/main" val="58496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ideAdd24">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631991D2-2FEC-4D10-9F9A-BC3B0EF0DA4B}"/>
              </a:ext>
            </a:extLst>
          </p:cNvPr>
          <p:cNvSpPr>
            <a:spLocks noGrp="1"/>
          </p:cNvSpPr>
          <p:nvPr>
            <p:ph type="pic" sz="quarter" idx="10"/>
          </p:nvPr>
        </p:nvSpPr>
        <p:spPr>
          <a:xfrm flipH="1">
            <a:off x="0" y="0"/>
            <a:ext cx="6470121" cy="6858000"/>
          </a:xfrm>
          <a:custGeom>
            <a:avLst/>
            <a:gdLst>
              <a:gd name="connsiteX0" fmla="*/ 967453 w 6470964"/>
              <a:gd name="connsiteY0" fmla="*/ 4966455 h 6858000"/>
              <a:gd name="connsiteX1" fmla="*/ 3199850 w 6470964"/>
              <a:gd name="connsiteY1" fmla="*/ 4966455 h 6858000"/>
              <a:gd name="connsiteX2" fmla="*/ 2232398 w 6470964"/>
              <a:gd name="connsiteY2" fmla="*/ 6858000 h 6858000"/>
              <a:gd name="connsiteX3" fmla="*/ 0 w 6470964"/>
              <a:gd name="connsiteY3" fmla="*/ 6858000 h 6858000"/>
              <a:gd name="connsiteX4" fmla="*/ 4891979 w 6470964"/>
              <a:gd name="connsiteY4" fmla="*/ 2086858 h 6858000"/>
              <a:gd name="connsiteX5" fmla="*/ 6470964 w 6470964"/>
              <a:gd name="connsiteY5" fmla="*/ 2086858 h 6858000"/>
              <a:gd name="connsiteX6" fmla="*/ 6470964 w 6470964"/>
              <a:gd name="connsiteY6" fmla="*/ 3364400 h 6858000"/>
              <a:gd name="connsiteX7" fmla="*/ 4684121 w 6470964"/>
              <a:gd name="connsiteY7" fmla="*/ 6858000 h 6858000"/>
              <a:gd name="connsiteX8" fmla="*/ 2451724 w 6470964"/>
              <a:gd name="connsiteY8" fmla="*/ 6858000 h 6858000"/>
              <a:gd name="connsiteX9" fmla="*/ 3487896 w 6470964"/>
              <a:gd name="connsiteY9" fmla="*/ 0 h 6858000"/>
              <a:gd name="connsiteX10" fmla="*/ 5720295 w 6470964"/>
              <a:gd name="connsiteY10" fmla="*/ 0 h 6858000"/>
              <a:gd name="connsiteX11" fmla="*/ 3280037 w 6470964"/>
              <a:gd name="connsiteY11" fmla="*/ 4771142 h 6858000"/>
              <a:gd name="connsiteX12" fmla="*/ 1047640 w 6470964"/>
              <a:gd name="connsiteY12" fmla="*/ 4771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0964" h="6858000">
                <a:moveTo>
                  <a:pt x="967453" y="4966455"/>
                </a:moveTo>
                <a:lnTo>
                  <a:pt x="3199850" y="4966455"/>
                </a:lnTo>
                <a:lnTo>
                  <a:pt x="2232398" y="6858000"/>
                </a:lnTo>
                <a:lnTo>
                  <a:pt x="0" y="6858000"/>
                </a:lnTo>
                <a:close/>
                <a:moveTo>
                  <a:pt x="4891979" y="2086858"/>
                </a:moveTo>
                <a:lnTo>
                  <a:pt x="6470964" y="2086858"/>
                </a:lnTo>
                <a:lnTo>
                  <a:pt x="6470964" y="3364400"/>
                </a:lnTo>
                <a:lnTo>
                  <a:pt x="4684121" y="6858000"/>
                </a:lnTo>
                <a:lnTo>
                  <a:pt x="2451724" y="6858000"/>
                </a:lnTo>
                <a:close/>
                <a:moveTo>
                  <a:pt x="3487896" y="0"/>
                </a:moveTo>
                <a:lnTo>
                  <a:pt x="5720295" y="0"/>
                </a:lnTo>
                <a:lnTo>
                  <a:pt x="3280037" y="4771142"/>
                </a:lnTo>
                <a:lnTo>
                  <a:pt x="1047640" y="4771142"/>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bg1">
                    <a:alpha val="0"/>
                  </a:schemeClr>
                </a:solidFill>
              </a:defRPr>
            </a:lvl1pPr>
          </a:lstStyle>
          <a:p>
            <a:pPr marL="0" lvl="0" algn="ctr" defTabSz="457154"/>
            <a:endParaRPr lang="en-ID"/>
          </a:p>
        </p:txBody>
      </p:sp>
    </p:spTree>
    <p:extLst>
      <p:ext uri="{BB962C8B-B14F-4D97-AF65-F5344CB8AC3E}">
        <p14:creationId xmlns:p14="http://schemas.microsoft.com/office/powerpoint/2010/main" val="62865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lideAdd16">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C6C9106E-E2A9-4B56-845B-772C8AC31830}"/>
              </a:ext>
            </a:extLst>
          </p:cNvPr>
          <p:cNvSpPr>
            <a:spLocks noGrp="1"/>
          </p:cNvSpPr>
          <p:nvPr>
            <p:ph type="pic" sz="quarter" idx="10"/>
          </p:nvPr>
        </p:nvSpPr>
        <p:spPr>
          <a:xfrm flipH="1">
            <a:off x="0" y="0"/>
            <a:ext cx="5506322" cy="6858000"/>
          </a:xfrm>
          <a:custGeom>
            <a:avLst/>
            <a:gdLst>
              <a:gd name="connsiteX0" fmla="*/ 3917959 w 5507039"/>
              <a:gd name="connsiteY0" fmla="*/ 1892375 h 6858000"/>
              <a:gd name="connsiteX1" fmla="*/ 5507039 w 5507039"/>
              <a:gd name="connsiteY1" fmla="*/ 1892375 h 6858000"/>
              <a:gd name="connsiteX2" fmla="*/ 5507039 w 5507039"/>
              <a:gd name="connsiteY2" fmla="*/ 2875724 h 6858000"/>
              <a:gd name="connsiteX3" fmla="*/ 3470255 w 5507039"/>
              <a:gd name="connsiteY3" fmla="*/ 6858000 h 6858000"/>
              <a:gd name="connsiteX4" fmla="*/ 1378232 w 5507039"/>
              <a:gd name="connsiteY4" fmla="*/ 6858000 h 6858000"/>
              <a:gd name="connsiteX5" fmla="*/ 2629636 w 5507039"/>
              <a:gd name="connsiteY5" fmla="*/ 0 h 6858000"/>
              <a:gd name="connsiteX6" fmla="*/ 4721661 w 5507039"/>
              <a:gd name="connsiteY6" fmla="*/ 0 h 6858000"/>
              <a:gd name="connsiteX7" fmla="*/ 2092023 w 5507039"/>
              <a:gd name="connsiteY7" fmla="*/ 5141413 h 6858000"/>
              <a:gd name="connsiteX8" fmla="*/ 0 w 5507039"/>
              <a:gd name="connsiteY8" fmla="*/ 51414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07039" h="6858000">
                <a:moveTo>
                  <a:pt x="3917959" y="1892375"/>
                </a:moveTo>
                <a:lnTo>
                  <a:pt x="5507039" y="1892375"/>
                </a:lnTo>
                <a:lnTo>
                  <a:pt x="5507039" y="2875724"/>
                </a:lnTo>
                <a:lnTo>
                  <a:pt x="3470255" y="6858000"/>
                </a:lnTo>
                <a:lnTo>
                  <a:pt x="1378232" y="6858000"/>
                </a:lnTo>
                <a:close/>
                <a:moveTo>
                  <a:pt x="2629636" y="0"/>
                </a:moveTo>
                <a:lnTo>
                  <a:pt x="4721661" y="0"/>
                </a:lnTo>
                <a:lnTo>
                  <a:pt x="2092023" y="5141413"/>
                </a:lnTo>
                <a:lnTo>
                  <a:pt x="0" y="5141413"/>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154"/>
            <a:endParaRPr lang="en-ID"/>
          </a:p>
        </p:txBody>
      </p:sp>
    </p:spTree>
    <p:extLst>
      <p:ext uri="{BB962C8B-B14F-4D97-AF65-F5344CB8AC3E}">
        <p14:creationId xmlns:p14="http://schemas.microsoft.com/office/powerpoint/2010/main" val="104601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12" name="PpHolder1">
            <a:extLst>
              <a:ext uri="{FF2B5EF4-FFF2-40B4-BE49-F238E27FC236}">
                <a16:creationId xmlns:a16="http://schemas.microsoft.com/office/drawing/2014/main" id="{716BAEA3-ED8D-43F8-9CF7-22F08178D800}"/>
              </a:ext>
            </a:extLst>
          </p:cNvPr>
          <p:cNvSpPr>
            <a:spLocks noGrp="1"/>
          </p:cNvSpPr>
          <p:nvPr>
            <p:ph type="pic" sz="quarter" idx="12"/>
          </p:nvPr>
        </p:nvSpPr>
        <p:spPr>
          <a:xfrm>
            <a:off x="6499659" y="0"/>
            <a:ext cx="5692344" cy="6858000"/>
          </a:xfrm>
          <a:custGeom>
            <a:avLst/>
            <a:gdLst>
              <a:gd name="connsiteX0" fmla="*/ 3507605 w 5693085"/>
              <a:gd name="connsiteY0" fmla="*/ 0 h 6858000"/>
              <a:gd name="connsiteX1" fmla="*/ 5693085 w 5693085"/>
              <a:gd name="connsiteY1" fmla="*/ 0 h 6858000"/>
              <a:gd name="connsiteX2" fmla="*/ 5693085 w 5693085"/>
              <a:gd name="connsiteY2" fmla="*/ 2435494 h 6858000"/>
              <a:gd name="connsiteX3" fmla="*/ 3431141 w 5693085"/>
              <a:gd name="connsiteY3" fmla="*/ 6858000 h 6858000"/>
              <a:gd name="connsiteX4" fmla="*/ 0 w 569308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085" h="6858000">
                <a:moveTo>
                  <a:pt x="3507605" y="0"/>
                </a:moveTo>
                <a:lnTo>
                  <a:pt x="5693085" y="0"/>
                </a:lnTo>
                <a:lnTo>
                  <a:pt x="5693085" y="2435494"/>
                </a:lnTo>
                <a:lnTo>
                  <a:pt x="3431141"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154"/>
            <a:endParaRPr lang="en-ID"/>
          </a:p>
        </p:txBody>
      </p:sp>
      <p:sp>
        <p:nvSpPr>
          <p:cNvPr id="10" name="PpHolder9">
            <a:extLst>
              <a:ext uri="{FF2B5EF4-FFF2-40B4-BE49-F238E27FC236}">
                <a16:creationId xmlns:a16="http://schemas.microsoft.com/office/drawing/2014/main" id="{2BD24BD5-54BD-46A0-A76A-EB6C5E3A1F59}"/>
              </a:ext>
            </a:extLst>
          </p:cNvPr>
          <p:cNvSpPr>
            <a:spLocks noGrp="1"/>
          </p:cNvSpPr>
          <p:nvPr>
            <p:ph type="pic" sz="quarter" idx="11"/>
          </p:nvPr>
        </p:nvSpPr>
        <p:spPr>
          <a:xfrm>
            <a:off x="5814126" y="1980296"/>
            <a:ext cx="1934708" cy="1309243"/>
          </a:xfrm>
          <a:custGeom>
            <a:avLst/>
            <a:gdLst>
              <a:gd name="connsiteX0" fmla="*/ 62883 w 1934960"/>
              <a:gd name="connsiteY0" fmla="*/ 0 h 1309243"/>
              <a:gd name="connsiteX1" fmla="*/ 1934960 w 1934960"/>
              <a:gd name="connsiteY1" fmla="*/ 0 h 1309243"/>
              <a:gd name="connsiteX2" fmla="*/ 1247608 w 1934960"/>
              <a:gd name="connsiteY2" fmla="*/ 1309243 h 1309243"/>
              <a:gd name="connsiteX3" fmla="*/ 62883 w 1934960"/>
              <a:gd name="connsiteY3" fmla="*/ 1309243 h 1309243"/>
              <a:gd name="connsiteX4" fmla="*/ 0 w 1934960"/>
              <a:gd name="connsiteY4" fmla="*/ 1246359 h 1309243"/>
              <a:gd name="connsiteX5" fmla="*/ 0 w 1934960"/>
              <a:gd name="connsiteY5" fmla="*/ 62883 h 1309243"/>
              <a:gd name="connsiteX6" fmla="*/ 62883 w 1934960"/>
              <a:gd name="connsiteY6" fmla="*/ 0 h 130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60" h="1309243">
                <a:moveTo>
                  <a:pt x="62883" y="0"/>
                </a:moveTo>
                <a:lnTo>
                  <a:pt x="1934960" y="0"/>
                </a:lnTo>
                <a:lnTo>
                  <a:pt x="1247608" y="1309243"/>
                </a:lnTo>
                <a:lnTo>
                  <a:pt x="62883" y="1309243"/>
                </a:lnTo>
                <a:cubicBezTo>
                  <a:pt x="28154" y="1309243"/>
                  <a:pt x="0" y="1281088"/>
                  <a:pt x="0" y="1246359"/>
                </a:cubicBezTo>
                <a:lnTo>
                  <a:pt x="0" y="62883"/>
                </a:lnTo>
                <a:cubicBezTo>
                  <a:pt x="0" y="28154"/>
                  <a:pt x="28154" y="0"/>
                  <a:pt x="6288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bg1">
                    <a:alpha val="0"/>
                  </a:schemeClr>
                </a:solidFill>
              </a:defRPr>
            </a:lvl1pPr>
          </a:lstStyle>
          <a:p>
            <a:pPr marL="0" lvl="0" algn="ctr" defTabSz="457154"/>
            <a:endParaRPr lang="en-ID"/>
          </a:p>
        </p:txBody>
      </p:sp>
      <p:sp>
        <p:nvSpPr>
          <p:cNvPr id="8" name="PpHolder10">
            <a:extLst>
              <a:ext uri="{FF2B5EF4-FFF2-40B4-BE49-F238E27FC236}">
                <a16:creationId xmlns:a16="http://schemas.microsoft.com/office/drawing/2014/main" id="{9D439D76-904C-4CC7-92BB-344152CD1090}"/>
              </a:ext>
            </a:extLst>
          </p:cNvPr>
          <p:cNvSpPr>
            <a:spLocks noGrp="1"/>
          </p:cNvSpPr>
          <p:nvPr userDrawn="1">
            <p:ph type="pic" sz="quarter" idx="10"/>
          </p:nvPr>
        </p:nvSpPr>
        <p:spPr>
          <a:xfrm>
            <a:off x="6279285" y="3568464"/>
            <a:ext cx="1934710" cy="1309242"/>
          </a:xfrm>
          <a:custGeom>
            <a:avLst/>
            <a:gdLst>
              <a:gd name="connsiteX0" fmla="*/ 62883 w 1934962"/>
              <a:gd name="connsiteY0" fmla="*/ 0 h 1309242"/>
              <a:gd name="connsiteX1" fmla="*/ 1934962 w 1934962"/>
              <a:gd name="connsiteY1" fmla="*/ 0 h 1309242"/>
              <a:gd name="connsiteX2" fmla="*/ 1247610 w 1934962"/>
              <a:gd name="connsiteY2" fmla="*/ 1309242 h 1309242"/>
              <a:gd name="connsiteX3" fmla="*/ 62883 w 1934962"/>
              <a:gd name="connsiteY3" fmla="*/ 1309242 h 1309242"/>
              <a:gd name="connsiteX4" fmla="*/ 0 w 1934962"/>
              <a:gd name="connsiteY4" fmla="*/ 1246359 h 1309242"/>
              <a:gd name="connsiteX5" fmla="*/ 0 w 1934962"/>
              <a:gd name="connsiteY5" fmla="*/ 62883 h 1309242"/>
              <a:gd name="connsiteX6" fmla="*/ 62883 w 1934962"/>
              <a:gd name="connsiteY6" fmla="*/ 0 h 130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62" h="1309242">
                <a:moveTo>
                  <a:pt x="62883" y="0"/>
                </a:moveTo>
                <a:lnTo>
                  <a:pt x="1934962" y="0"/>
                </a:lnTo>
                <a:lnTo>
                  <a:pt x="1247610" y="1309242"/>
                </a:lnTo>
                <a:lnTo>
                  <a:pt x="62883" y="1309242"/>
                </a:lnTo>
                <a:cubicBezTo>
                  <a:pt x="28154" y="1309242"/>
                  <a:pt x="0" y="1281088"/>
                  <a:pt x="0" y="1246359"/>
                </a:cubicBezTo>
                <a:lnTo>
                  <a:pt x="0" y="62883"/>
                </a:lnTo>
                <a:cubicBezTo>
                  <a:pt x="0" y="28154"/>
                  <a:pt x="28154" y="0"/>
                  <a:pt x="6288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bg1">
                    <a:alpha val="0"/>
                  </a:schemeClr>
                </a:solidFill>
              </a:defRPr>
            </a:lvl1pPr>
          </a:lstStyle>
          <a:p>
            <a:pPr marL="0" lvl="0" algn="ctr" defTabSz="457154"/>
            <a:endParaRPr lang="en-ID"/>
          </a:p>
        </p:txBody>
      </p:sp>
    </p:spTree>
    <p:extLst>
      <p:ext uri="{BB962C8B-B14F-4D97-AF65-F5344CB8AC3E}">
        <p14:creationId xmlns:p14="http://schemas.microsoft.com/office/powerpoint/2010/main" val="409477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401954"/>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68" r:id="rId5"/>
    <p:sldLayoutId id="2147483660" r:id="rId6"/>
    <p:sldLayoutId id="2147483669" r:id="rId7"/>
    <p:sldLayoutId id="2147483670" r:id="rId8"/>
    <p:sldLayoutId id="2147483656"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7.wmf"/><Relationship Id="rId5" Type="http://schemas.openxmlformats.org/officeDocument/2006/relationships/image" Target="../media/image16.emf"/><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hyperlink" Target="http://www.google.com.br/imgres?q=PSF+mg&amp;um=1&amp;hl=pt-BR&amp;biw=837&amp;bih=483&amp;tbm=isch&amp;tbnid=6tpuhtjgMolvNM:&amp;imgrefurl=http://eziodugloria.blogspot.com/2011/03/psf-santa-luzia-provera-atividades-dia.html&amp;docid=HEbCcOQA8mPJVM&amp;w=489&amp;h=347&amp;ei=dkAxTrGrHs7SgQfqwLn8DA&amp;zoom=1" TargetMode="Externa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www.google.com.br/imgres?q=PSF+mg&amp;um=1&amp;hl=pt-BR&amp;biw=837&amp;bih=483&amp;tbm=isch&amp;tbnid=mQCCVVnPVDEXqM:&amp;imgrefurl=http://www.noticiasdeitauna.com.br/noticiasdiarias/admin/2011/03/21/bairro-garcias-devera-receber-psf/&amp;docid=q8paCvygOUo1KM&amp;w=300&amp;h=205&amp;ei=mEAxTpKCItStgQex1IDsDA&amp;zoom=1&amp;chk=sbg&amp;iact=rc&amp;dur=304&amp;page=117&amp;tbnh=151&amp;tbnw=201&amp;start=703&amp;ndsp=6&amp;ved=1t:429,r:3,s:703&amp;tx=154&amp;ty=8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doi.org/10.1056/CAT.21.0062"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CEC8F54-FB9C-4991-8D19-592A3A3709D3}"/>
              </a:ext>
            </a:extLst>
          </p:cNvPr>
          <p:cNvSpPr txBox="1">
            <a:spLocks/>
          </p:cNvSpPr>
          <p:nvPr/>
        </p:nvSpPr>
        <p:spPr>
          <a:xfrm>
            <a:off x="2113837" y="1000928"/>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200" b="1" dirty="0">
                <a:latin typeface="Arial" panose="020B0604020202020204" pitchFamily="34" charset="0"/>
                <a:cs typeface="Arial" panose="020B0604020202020204" pitchFamily="34" charset="0"/>
              </a:rPr>
              <a:t>Estudo de caso com Dr. </a:t>
            </a:r>
            <a:r>
              <a:rPr lang="pt-BR" sz="2200" b="1" dirty="0" err="1">
                <a:latin typeface="Arial" panose="020B0604020202020204" pitchFamily="34" charset="0"/>
                <a:cs typeface="Arial" panose="020B0604020202020204" pitchFamily="34" charset="0"/>
              </a:rPr>
              <a:t>Welfane</a:t>
            </a:r>
            <a:r>
              <a:rPr lang="pt-BR" sz="2200" b="1" dirty="0">
                <a:latin typeface="Arial" panose="020B0604020202020204" pitchFamily="34" charset="0"/>
                <a:cs typeface="Arial" panose="020B0604020202020204" pitchFamily="34" charset="0"/>
              </a:rPr>
              <a:t> Cordeiro                                       23 de novembro de 2022</a:t>
            </a:r>
          </a:p>
        </p:txBody>
      </p:sp>
      <p:sp>
        <p:nvSpPr>
          <p:cNvPr id="5" name="Espaço Reservado para Conteúdo 2">
            <a:extLst>
              <a:ext uri="{FF2B5EF4-FFF2-40B4-BE49-F238E27FC236}">
                <a16:creationId xmlns:a16="http://schemas.microsoft.com/office/drawing/2014/main" id="{4D4DE6E1-7838-4BB2-BE73-A0C68691EC71}"/>
              </a:ext>
            </a:extLst>
          </p:cNvPr>
          <p:cNvSpPr txBox="1">
            <a:spLocks/>
          </p:cNvSpPr>
          <p:nvPr/>
        </p:nvSpPr>
        <p:spPr>
          <a:xfrm>
            <a:off x="2646577" y="2647473"/>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100" b="1"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B3D8A142-DA2B-4B57-BC3B-361CB38068D6}"/>
              </a:ext>
            </a:extLst>
          </p:cNvPr>
          <p:cNvSpPr txBox="1"/>
          <p:nvPr/>
        </p:nvSpPr>
        <p:spPr>
          <a:xfrm>
            <a:off x="2916255" y="4906463"/>
            <a:ext cx="7128792" cy="1338828"/>
          </a:xfrm>
          <a:prstGeom prst="rect">
            <a:avLst/>
          </a:prstGeom>
          <a:noFill/>
        </p:spPr>
        <p:txBody>
          <a:bodyPr wrap="square" rtlCol="0">
            <a:spAutoFit/>
          </a:bodyPr>
          <a:lstStyle/>
          <a:p>
            <a:pPr algn="ctr"/>
            <a:r>
              <a:rPr lang="pt-BR" sz="2200" b="1" dirty="0">
                <a:latin typeface="Arial" panose="020B0604020202020204" pitchFamily="34" charset="0"/>
                <a:cs typeface="Arial" panose="020B0604020202020204" pitchFamily="34" charset="0"/>
              </a:rPr>
              <a:t>Eugênio Vilaça Mendes</a:t>
            </a:r>
          </a:p>
          <a:p>
            <a:pPr algn="ctr"/>
            <a:endParaRPr lang="pt-BR" sz="2200" b="1" dirty="0">
              <a:latin typeface="Arial" panose="020B0604020202020204" pitchFamily="34" charset="0"/>
              <a:cs typeface="Arial" panose="020B0604020202020204" pitchFamily="34" charset="0"/>
            </a:endParaRPr>
          </a:p>
          <a:p>
            <a:pPr algn="ctr"/>
            <a:r>
              <a:rPr lang="pt-BR" sz="1900" b="1" dirty="0">
                <a:latin typeface="Arial" panose="020B0604020202020204" pitchFamily="34" charset="0"/>
                <a:cs typeface="Arial" panose="020B0604020202020204" pitchFamily="34" charset="0"/>
              </a:rPr>
              <a:t>Consultor em Saúde Pública</a:t>
            </a:r>
          </a:p>
          <a:p>
            <a:endParaRPr lang="pt-BR" dirty="0"/>
          </a:p>
        </p:txBody>
      </p:sp>
      <p:sp>
        <p:nvSpPr>
          <p:cNvPr id="2" name="CaixaDeTexto 1">
            <a:extLst>
              <a:ext uri="{FF2B5EF4-FFF2-40B4-BE49-F238E27FC236}">
                <a16:creationId xmlns:a16="http://schemas.microsoft.com/office/drawing/2014/main" id="{0E3BDCC2-22DE-8796-9489-A3C01E079CFF}"/>
              </a:ext>
            </a:extLst>
          </p:cNvPr>
          <p:cNvSpPr txBox="1"/>
          <p:nvPr/>
        </p:nvSpPr>
        <p:spPr>
          <a:xfrm>
            <a:off x="2842788" y="2985387"/>
            <a:ext cx="8428776" cy="1169551"/>
          </a:xfrm>
          <a:prstGeom prst="rect">
            <a:avLst/>
          </a:prstGeom>
          <a:noFill/>
        </p:spPr>
        <p:txBody>
          <a:bodyPr wrap="square" rtlCol="0">
            <a:spAutoFit/>
          </a:bodyPr>
          <a:lstStyle/>
          <a:p>
            <a:r>
              <a:rPr lang="pt-BR"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Rede de Atenção à Saúde (RAS): necessidade  de integração para redução da ineficiência em saúde </a:t>
            </a:r>
          </a:p>
          <a:p>
            <a:endParaRPr lang="pt-BR" dirty="0"/>
          </a:p>
        </p:txBody>
      </p:sp>
    </p:spTree>
    <p:extLst>
      <p:ext uri="{BB962C8B-B14F-4D97-AF65-F5344CB8AC3E}">
        <p14:creationId xmlns:p14="http://schemas.microsoft.com/office/powerpoint/2010/main" val="93813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a:extLst>
              <a:ext uri="{FF2B5EF4-FFF2-40B4-BE49-F238E27FC236}">
                <a16:creationId xmlns:a16="http://schemas.microsoft.com/office/drawing/2014/main" id="{B6706DE1-79B4-433E-93F5-921D9A4A5D9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68418"/>
            <a:ext cx="8578735" cy="80426"/>
          </a:xfrm>
          <a:prstGeom prst="rect">
            <a:avLst/>
          </a:prstGeom>
        </p:spPr>
      </p:pic>
      <p:sp useBgFill="1">
        <p:nvSpPr>
          <p:cNvPr id="4" name="Rectangle 70">
            <a:extLst>
              <a:ext uri="{FF2B5EF4-FFF2-40B4-BE49-F238E27FC236}">
                <a16:creationId xmlns:a16="http://schemas.microsoft.com/office/drawing/2014/main" id="{FABE22BC-CE68-464F-82FE-C5D7652E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1">
            <a:extLst>
              <a:ext uri="{FF2B5EF4-FFF2-40B4-BE49-F238E27FC236}">
                <a16:creationId xmlns:a16="http://schemas.microsoft.com/office/drawing/2014/main" id="{8C88E6AE-7124-4B7A-9DE7-5BCF08716EF8}"/>
              </a:ext>
            </a:extLst>
          </p:cNvPr>
          <p:cNvSpPr txBox="1">
            <a:spLocks/>
          </p:cNvSpPr>
          <p:nvPr/>
        </p:nvSpPr>
        <p:spPr>
          <a:xfrm>
            <a:off x="1589571" y="266933"/>
            <a:ext cx="8856984"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relações entre escala, qualidade e acesso nas RAS</a:t>
            </a:r>
            <a:endParaRPr lang="en-US"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58C1BF1E-A2DF-4066-8D06-E75F0DB84B54}"/>
              </a:ext>
            </a:extLst>
          </p:cNvPr>
          <p:cNvSpPr txBox="1"/>
          <p:nvPr/>
        </p:nvSpPr>
        <p:spPr>
          <a:xfrm>
            <a:off x="2453667" y="6453336"/>
            <a:ext cx="7704856" cy="492443"/>
          </a:xfrm>
          <a:prstGeom prst="rect">
            <a:avLst/>
          </a:prstGeom>
          <a:noFill/>
        </p:spPr>
        <p:txBody>
          <a:bodyPr wrap="square" rtlCol="0">
            <a:spAutoFit/>
          </a:bodyPr>
          <a:lstStyle/>
          <a:p>
            <a:r>
              <a:rPr lang="pt-BR" altLang="pt-BR" sz="800" dirty="0">
                <a:latin typeface="Arial" panose="020B0604020202020204" pitchFamily="34" charset="0"/>
                <a:cs typeface="Arial" panose="020B0604020202020204" pitchFamily="34" charset="0"/>
              </a:rPr>
              <a:t>Fonte: Mendes EV. As redes de atenção à saúde. Brasília: Organização Pan-Americana da Saúde; 2011</a:t>
            </a:r>
          </a:p>
          <a:p>
            <a:endParaRPr lang="pt-BR" dirty="0"/>
          </a:p>
        </p:txBody>
      </p:sp>
      <p:pic>
        <p:nvPicPr>
          <p:cNvPr id="7" name="Picture 2">
            <a:extLst>
              <a:ext uri="{FF2B5EF4-FFF2-40B4-BE49-F238E27FC236}">
                <a16:creationId xmlns:a16="http://schemas.microsoft.com/office/drawing/2014/main" id="{0AEDDF0C-91B8-492A-820A-9FBADAA769B2}"/>
              </a:ext>
            </a:extLst>
          </p:cNvPr>
          <p:cNvPicPr>
            <a:picLocks noChangeAspect="1" noChangeArrowheads="1"/>
          </p:cNvPicPr>
          <p:nvPr/>
        </p:nvPicPr>
        <p:blipFill>
          <a:blip r:embed="rId3" cstate="print"/>
          <a:srcRect/>
          <a:stretch>
            <a:fillRect/>
          </a:stretch>
        </p:blipFill>
        <p:spPr bwMode="auto">
          <a:xfrm>
            <a:off x="2525675" y="2204864"/>
            <a:ext cx="6768752" cy="3859504"/>
          </a:xfrm>
          <a:prstGeom prst="rect">
            <a:avLst/>
          </a:prstGeom>
          <a:noFill/>
          <a:ln w="9525">
            <a:noFill/>
            <a:miter lim="800000"/>
            <a:headEnd/>
            <a:tailEnd/>
          </a:ln>
        </p:spPr>
      </p:pic>
    </p:spTree>
    <p:extLst>
      <p:ext uri="{BB962C8B-B14F-4D97-AF65-F5344CB8AC3E}">
        <p14:creationId xmlns:p14="http://schemas.microsoft.com/office/powerpoint/2010/main" val="75996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8DC395D-D28A-4F45-A23A-E65173C6C745}"/>
              </a:ext>
            </a:extLst>
          </p:cNvPr>
          <p:cNvSpPr txBox="1">
            <a:spLocks/>
          </p:cNvSpPr>
          <p:nvPr/>
        </p:nvSpPr>
        <p:spPr>
          <a:xfrm>
            <a:off x="1865363" y="285856"/>
            <a:ext cx="10515600" cy="13255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 que as RAS?                                                                                                                O problema fundamental dos sistemas de atenção à saúde:                                                              a fragmentação do cuidado   </a:t>
            </a:r>
          </a:p>
        </p:txBody>
      </p:sp>
      <p:sp>
        <p:nvSpPr>
          <p:cNvPr id="5" name="Espaço Reservado para Conteúdo 2">
            <a:extLst>
              <a:ext uri="{FF2B5EF4-FFF2-40B4-BE49-F238E27FC236}">
                <a16:creationId xmlns:a16="http://schemas.microsoft.com/office/drawing/2014/main" id="{4E6494A9-10A5-4E96-8671-1925C7C9E63E}"/>
              </a:ext>
            </a:extLst>
          </p:cNvPr>
          <p:cNvSpPr txBox="1">
            <a:spLocks/>
          </p:cNvSpPr>
          <p:nvPr/>
        </p:nvSpPr>
        <p:spPr>
          <a:xfrm>
            <a:off x="1506970" y="2065320"/>
            <a:ext cx="8568952" cy="4351338"/>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altLang="pt-BR" sz="3000" b="1" dirty="0">
                <a:latin typeface="Arial" panose="020B0604020202020204" pitchFamily="34" charset="0"/>
                <a:cs typeface="Arial" panose="020B0604020202020204" pitchFamily="34" charset="0"/>
              </a:rPr>
              <a:t>O postulado da coerência: deve haver uma coerência entre a situação de  saúde da população e as respostas dos sistemas de atenção à saúde </a:t>
            </a:r>
          </a:p>
          <a:p>
            <a:r>
              <a:rPr lang="pt-BR" altLang="pt-BR" sz="3000" b="1" dirty="0">
                <a:latin typeface="Arial" panose="020B0604020202020204" pitchFamily="34" charset="0"/>
                <a:cs typeface="Arial" panose="020B0604020202020204" pitchFamily="34" charset="0"/>
              </a:rPr>
              <a:t>Quando essa coerência se rompe, como ocorre hoje em escala planetária, o sistema de atenção à saúde entra em crise</a:t>
            </a:r>
          </a:p>
          <a:p>
            <a:r>
              <a:rPr lang="pt-BR" altLang="pt-BR" sz="2700" b="1" dirty="0">
                <a:latin typeface="Arial" panose="020B0604020202020204" pitchFamily="34" charset="0"/>
                <a:cs typeface="Arial" panose="020B0604020202020204" pitchFamily="34" charset="0"/>
              </a:rPr>
              <a:t>A transição da saúde                                                                                                           </a:t>
            </a:r>
            <a:r>
              <a:rPr lang="pt-BR" altLang="pt-BR" sz="2400" b="1" dirty="0">
                <a:latin typeface="Arial" panose="020B0604020202020204" pitchFamily="34" charset="0"/>
                <a:cs typeface="Arial" panose="020B0604020202020204" pitchFamily="34" charset="0"/>
              </a:rPr>
              <a:t>A transição das condições de saúde: transição demográfica, tecnológica e epidemiológica                                                                                                                         A transição dos sistemas de atenção à saúde </a:t>
            </a:r>
          </a:p>
          <a:p>
            <a:r>
              <a:rPr lang="pt-BR" altLang="pt-BR" sz="2700" b="1" dirty="0">
                <a:latin typeface="Arial" panose="020B0604020202020204" pitchFamily="34" charset="0"/>
                <a:cs typeface="Arial" panose="020B0604020202020204" pitchFamily="34" charset="0"/>
              </a:rPr>
              <a:t>As diferenças dessas transições                                                                                              </a:t>
            </a:r>
            <a:r>
              <a:rPr lang="pt-BR" altLang="pt-BR" sz="2400" b="1" dirty="0">
                <a:latin typeface="Arial" panose="020B0604020202020204" pitchFamily="34" charset="0"/>
                <a:cs typeface="Arial" panose="020B0604020202020204" pitchFamily="34" charset="0"/>
              </a:rPr>
              <a:t>A transição das condições de saúde: mudanças profundas e em tempo curto                                                                                                                           A transição dos sistemas de atenção à saúde: mudanças incrementais e em tempo longo                                                                                       </a:t>
            </a:r>
          </a:p>
          <a:p>
            <a:endParaRPr lang="pt-BR" altLang="pt-BR" sz="2400" b="1"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1398A904-25EF-489D-A766-8A553F67DDB7}"/>
              </a:ext>
            </a:extLst>
          </p:cNvPr>
          <p:cNvSpPr txBox="1"/>
          <p:nvPr/>
        </p:nvSpPr>
        <p:spPr>
          <a:xfrm>
            <a:off x="1876621" y="6425850"/>
            <a:ext cx="9856270" cy="215444"/>
          </a:xfrm>
          <a:prstGeom prst="rect">
            <a:avLst/>
          </a:prstGeom>
          <a:noFill/>
        </p:spPr>
        <p:txBody>
          <a:bodyPr wrap="square" rtlCol="0">
            <a:spAutoFit/>
          </a:bodyPr>
          <a:lstStyle/>
          <a:p>
            <a:r>
              <a:rPr lang="pt-BR" altLang="pt-BR" sz="800" dirty="0">
                <a:latin typeface="Arial" panose="020B0604020202020204" pitchFamily="34" charset="0"/>
                <a:cs typeface="Arial" panose="020B0604020202020204" pitchFamily="34" charset="0"/>
              </a:rPr>
              <a:t>Fonte: Mendes EV. As redes de atenção à saúde. Brasília: Organização Pan-Americana da Saúde; 2011</a:t>
            </a:r>
          </a:p>
        </p:txBody>
      </p:sp>
    </p:spTree>
    <p:extLst>
      <p:ext uri="{BB962C8B-B14F-4D97-AF65-F5344CB8AC3E}">
        <p14:creationId xmlns:p14="http://schemas.microsoft.com/office/powerpoint/2010/main" val="23605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6">
            <a:extLst>
              <a:ext uri="{FF2B5EF4-FFF2-40B4-BE49-F238E27FC236}">
                <a16:creationId xmlns:a16="http://schemas.microsoft.com/office/drawing/2014/main" id="{5093F2EF-939D-0561-A55B-07BE820A011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2408" y="1202240"/>
            <a:ext cx="481012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Agrupar 2">
            <a:extLst>
              <a:ext uri="{FF2B5EF4-FFF2-40B4-BE49-F238E27FC236}">
                <a16:creationId xmlns:a16="http://schemas.microsoft.com/office/drawing/2014/main" id="{58A515CF-DCDA-6700-FCD2-64EFE069076D}"/>
              </a:ext>
            </a:extLst>
          </p:cNvPr>
          <p:cNvGrpSpPr>
            <a:grpSpLocks/>
          </p:cNvGrpSpPr>
          <p:nvPr/>
        </p:nvGrpSpPr>
        <p:grpSpPr bwMode="auto">
          <a:xfrm>
            <a:off x="1864596" y="1205415"/>
            <a:ext cx="8524875" cy="2559050"/>
            <a:chOff x="2678827" y="1057308"/>
            <a:chExt cx="8558935" cy="2569161"/>
          </a:xfrm>
        </p:grpSpPr>
        <p:sp>
          <p:nvSpPr>
            <p:cNvPr id="7" name="Retângulo 6">
              <a:extLst>
                <a:ext uri="{FF2B5EF4-FFF2-40B4-BE49-F238E27FC236}">
                  <a16:creationId xmlns:a16="http://schemas.microsoft.com/office/drawing/2014/main" id="{E413C528-BCDB-3207-16EC-69F6B3A74979}"/>
                </a:ext>
              </a:extLst>
            </p:cNvPr>
            <p:cNvSpPr/>
            <p:nvPr/>
          </p:nvSpPr>
          <p:spPr>
            <a:xfrm>
              <a:off x="3015127" y="1057308"/>
              <a:ext cx="1233634" cy="462194"/>
            </a:xfrm>
            <a:prstGeom prst="rect">
              <a:avLst/>
            </a:prstGeom>
          </p:spPr>
          <p:txBody>
            <a:bodyPr>
              <a:spAutoFit/>
            </a:bodyPr>
            <a:lstStyle/>
            <a:p>
              <a:pPr algn="r" eaLnBrk="1" hangingPunct="1">
                <a:defRPr/>
              </a:pPr>
              <a:r>
                <a:rPr lang="pt-BR" sz="2390" b="1" cap="all" dirty="0">
                  <a:solidFill>
                    <a:schemeClr val="tx2"/>
                  </a:solidFill>
                  <a:cs typeface="Calibri" panose="020F0502020204030204" pitchFamily="34" charset="0"/>
                </a:rPr>
                <a:t>1990</a:t>
              </a:r>
              <a:endParaRPr lang="pt-BR" sz="2390" b="1" dirty="0">
                <a:solidFill>
                  <a:schemeClr val="tx2"/>
                </a:solidFill>
                <a:cs typeface="Calibri" panose="020F0502020204030204" pitchFamily="34" charset="0"/>
              </a:endParaRPr>
            </a:p>
          </p:txBody>
        </p:sp>
        <p:sp>
          <p:nvSpPr>
            <p:cNvPr id="8" name="Retângulo 9">
              <a:extLst>
                <a:ext uri="{FF2B5EF4-FFF2-40B4-BE49-F238E27FC236}">
                  <a16:creationId xmlns:a16="http://schemas.microsoft.com/office/drawing/2014/main" id="{06A18EAE-0F09-70ED-733C-FF201217EEF3}"/>
                </a:ext>
              </a:extLst>
            </p:cNvPr>
            <p:cNvSpPr>
              <a:spLocks noChangeArrowheads="1"/>
            </p:cNvSpPr>
            <p:nvPr/>
          </p:nvSpPr>
          <p:spPr bwMode="auto">
            <a:xfrm>
              <a:off x="2678827" y="2009306"/>
              <a:ext cx="1569571" cy="83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pt-BR" altLang="pt-BR" sz="1500" b="1">
                  <a:latin typeface="Arial" panose="020B0604020202020204" pitchFamily="34" charset="0"/>
                  <a:cs typeface="Arial" panose="020B0604020202020204" pitchFamily="34" charset="0"/>
                </a:rPr>
                <a:t>Doenças não transmissíveis</a:t>
              </a:r>
            </a:p>
            <a:p>
              <a:pPr algn="r" eaLnBrk="1" hangingPunct="1">
                <a:spcBef>
                  <a:spcPct val="0"/>
                </a:spcBef>
                <a:buFontTx/>
                <a:buNone/>
              </a:pPr>
              <a:r>
                <a:rPr lang="pt-BR" altLang="pt-BR" sz="1800" b="1">
                  <a:solidFill>
                    <a:schemeClr val="accent1"/>
                  </a:solidFill>
                </a:rPr>
                <a:t>50,3%</a:t>
              </a:r>
            </a:p>
          </p:txBody>
        </p:sp>
        <p:sp>
          <p:nvSpPr>
            <p:cNvPr id="9" name="Retângulo 10">
              <a:extLst>
                <a:ext uri="{FF2B5EF4-FFF2-40B4-BE49-F238E27FC236}">
                  <a16:creationId xmlns:a16="http://schemas.microsoft.com/office/drawing/2014/main" id="{C098954F-84CC-A4ED-13A2-C42D84819EA2}"/>
                </a:ext>
              </a:extLst>
            </p:cNvPr>
            <p:cNvSpPr>
              <a:spLocks noChangeArrowheads="1"/>
            </p:cNvSpPr>
            <p:nvPr/>
          </p:nvSpPr>
          <p:spPr bwMode="auto">
            <a:xfrm>
              <a:off x="9041762" y="1239807"/>
              <a:ext cx="2196000" cy="129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pt-BR" altLang="pt-BR" sz="1500" b="1" dirty="0">
                  <a:latin typeface="Arial" panose="020B0604020202020204" pitchFamily="34" charset="0"/>
                  <a:cs typeface="Arial" panose="020B0604020202020204" pitchFamily="34" charset="0"/>
                </a:rPr>
                <a:t>Doenças transmissíveis, maternas, neonatais e nutricionais</a:t>
              </a:r>
            </a:p>
            <a:p>
              <a:pPr eaLnBrk="1" hangingPunct="1">
                <a:spcBef>
                  <a:spcPct val="0"/>
                </a:spcBef>
                <a:buFontTx/>
                <a:buNone/>
              </a:pPr>
              <a:r>
                <a:rPr lang="pt-BR" altLang="pt-BR" sz="1800" b="1" dirty="0">
                  <a:solidFill>
                    <a:srgbClr val="CC3300"/>
                  </a:solidFill>
                </a:rPr>
                <a:t>35,9%</a:t>
              </a:r>
            </a:p>
          </p:txBody>
        </p:sp>
        <p:sp>
          <p:nvSpPr>
            <p:cNvPr id="10" name="Retângulo 11">
              <a:extLst>
                <a:ext uri="{FF2B5EF4-FFF2-40B4-BE49-F238E27FC236}">
                  <a16:creationId xmlns:a16="http://schemas.microsoft.com/office/drawing/2014/main" id="{D4CA1EA9-ED7B-51E2-D53A-10F37209FE09}"/>
                </a:ext>
              </a:extLst>
            </p:cNvPr>
            <p:cNvSpPr>
              <a:spLocks noChangeArrowheads="1"/>
            </p:cNvSpPr>
            <p:nvPr/>
          </p:nvSpPr>
          <p:spPr bwMode="auto">
            <a:xfrm>
              <a:off x="9041762" y="3010916"/>
              <a:ext cx="2196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pt-BR" altLang="pt-BR" sz="1500" b="1">
                  <a:latin typeface="Arial" panose="020B0604020202020204" pitchFamily="34" charset="0"/>
                  <a:cs typeface="Arial" panose="020B0604020202020204" pitchFamily="34" charset="0"/>
                </a:rPr>
                <a:t>Causas externas</a:t>
              </a:r>
            </a:p>
            <a:p>
              <a:pPr eaLnBrk="1" hangingPunct="1">
                <a:spcBef>
                  <a:spcPct val="0"/>
                </a:spcBef>
                <a:buFontTx/>
                <a:buNone/>
              </a:pPr>
              <a:r>
                <a:rPr lang="pt-BR" altLang="pt-BR" sz="1800" b="1">
                  <a:solidFill>
                    <a:srgbClr val="339933"/>
                  </a:solidFill>
                </a:rPr>
                <a:t>13,8%</a:t>
              </a:r>
            </a:p>
          </p:txBody>
        </p:sp>
      </p:grpSp>
      <p:grpSp>
        <p:nvGrpSpPr>
          <p:cNvPr id="11" name="Agrupar 10">
            <a:extLst>
              <a:ext uri="{FF2B5EF4-FFF2-40B4-BE49-F238E27FC236}">
                <a16:creationId xmlns:a16="http://schemas.microsoft.com/office/drawing/2014/main" id="{3A528B2B-09BB-9F22-1E75-07BF38E12B15}"/>
              </a:ext>
            </a:extLst>
          </p:cNvPr>
          <p:cNvGrpSpPr>
            <a:grpSpLocks/>
          </p:cNvGrpSpPr>
          <p:nvPr/>
        </p:nvGrpSpPr>
        <p:grpSpPr bwMode="auto">
          <a:xfrm>
            <a:off x="1864596" y="3965364"/>
            <a:ext cx="8559800" cy="2824162"/>
            <a:chOff x="2678827" y="3906000"/>
            <a:chExt cx="8594935" cy="2835368"/>
          </a:xfrm>
        </p:grpSpPr>
        <p:sp>
          <p:nvSpPr>
            <p:cNvPr id="12" name="Retângulo 11">
              <a:extLst>
                <a:ext uri="{FF2B5EF4-FFF2-40B4-BE49-F238E27FC236}">
                  <a16:creationId xmlns:a16="http://schemas.microsoft.com/office/drawing/2014/main" id="{3142F2BD-A31D-C9D8-8336-FF4854396973}"/>
                </a:ext>
              </a:extLst>
            </p:cNvPr>
            <p:cNvSpPr/>
            <p:nvPr/>
          </p:nvSpPr>
          <p:spPr>
            <a:xfrm>
              <a:off x="3015164" y="4020754"/>
              <a:ext cx="1233768" cy="462202"/>
            </a:xfrm>
            <a:prstGeom prst="rect">
              <a:avLst/>
            </a:prstGeom>
          </p:spPr>
          <p:txBody>
            <a:bodyPr>
              <a:spAutoFit/>
            </a:bodyPr>
            <a:lstStyle/>
            <a:p>
              <a:pPr algn="r" eaLnBrk="1" hangingPunct="1">
                <a:defRPr/>
              </a:pPr>
              <a:r>
                <a:rPr lang="pt-BR" sz="2390" b="1" cap="all" dirty="0">
                  <a:solidFill>
                    <a:schemeClr val="tx2"/>
                  </a:solidFill>
                  <a:cs typeface="Calibri" panose="020F0502020204030204" pitchFamily="34" charset="0"/>
                </a:rPr>
                <a:t>2017</a:t>
              </a:r>
              <a:endParaRPr lang="pt-BR" sz="2390" b="1" dirty="0">
                <a:solidFill>
                  <a:schemeClr val="tx2"/>
                </a:solidFill>
                <a:cs typeface="Calibri" panose="020F0502020204030204" pitchFamily="34" charset="0"/>
              </a:endParaRPr>
            </a:p>
          </p:txBody>
        </p:sp>
        <p:pic>
          <p:nvPicPr>
            <p:cNvPr id="13" name="Imagem 14">
              <a:extLst>
                <a:ext uri="{FF2B5EF4-FFF2-40B4-BE49-F238E27FC236}">
                  <a16:creationId xmlns:a16="http://schemas.microsoft.com/office/drawing/2014/main" id="{BEA2FE9B-1131-9578-C491-F7D77AF564E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3794" y="4077368"/>
              <a:ext cx="4828909" cy="26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ângulo 15">
              <a:extLst>
                <a:ext uri="{FF2B5EF4-FFF2-40B4-BE49-F238E27FC236}">
                  <a16:creationId xmlns:a16="http://schemas.microsoft.com/office/drawing/2014/main" id="{72991E8E-9E39-C59E-7696-DD013F1AC5DE}"/>
                </a:ext>
              </a:extLst>
            </p:cNvPr>
            <p:cNvSpPr>
              <a:spLocks noChangeArrowheads="1"/>
            </p:cNvSpPr>
            <p:nvPr/>
          </p:nvSpPr>
          <p:spPr bwMode="auto">
            <a:xfrm>
              <a:off x="2678827" y="4875703"/>
              <a:ext cx="1569571" cy="83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pt-BR" altLang="pt-BR" sz="1500" b="1">
                  <a:latin typeface="Arial" panose="020B0604020202020204" pitchFamily="34" charset="0"/>
                  <a:cs typeface="Arial" panose="020B0604020202020204" pitchFamily="34" charset="0"/>
                </a:rPr>
                <a:t>Doenças não transmissíveis</a:t>
              </a:r>
            </a:p>
            <a:p>
              <a:pPr algn="r" eaLnBrk="1" hangingPunct="1">
                <a:spcBef>
                  <a:spcPct val="0"/>
                </a:spcBef>
                <a:buFontTx/>
                <a:buNone/>
              </a:pPr>
              <a:r>
                <a:rPr lang="pt-BR" altLang="pt-BR" sz="1800" b="1">
                  <a:solidFill>
                    <a:schemeClr val="accent1"/>
                  </a:solidFill>
                </a:rPr>
                <a:t>70,8%</a:t>
              </a:r>
            </a:p>
          </p:txBody>
        </p:sp>
        <p:sp>
          <p:nvSpPr>
            <p:cNvPr id="15" name="Retângulo 16">
              <a:extLst>
                <a:ext uri="{FF2B5EF4-FFF2-40B4-BE49-F238E27FC236}">
                  <a16:creationId xmlns:a16="http://schemas.microsoft.com/office/drawing/2014/main" id="{A7713FDB-25CD-FD39-8B88-BE460AF28B17}"/>
                </a:ext>
              </a:extLst>
            </p:cNvPr>
            <p:cNvSpPr>
              <a:spLocks noChangeArrowheads="1"/>
            </p:cNvSpPr>
            <p:nvPr/>
          </p:nvSpPr>
          <p:spPr bwMode="auto">
            <a:xfrm>
              <a:off x="9041762" y="4142713"/>
              <a:ext cx="2232000" cy="129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pt-BR" altLang="pt-BR" sz="1500" b="1">
                  <a:latin typeface="Arial" panose="020B0604020202020204" pitchFamily="34" charset="0"/>
                  <a:cs typeface="Arial" panose="020B0604020202020204" pitchFamily="34" charset="0"/>
                </a:rPr>
                <a:t>Doenças transmissíveis, maternas, neonatais e nutricionais</a:t>
              </a:r>
            </a:p>
            <a:p>
              <a:pPr eaLnBrk="1" hangingPunct="1">
                <a:spcBef>
                  <a:spcPct val="0"/>
                </a:spcBef>
                <a:buFontTx/>
                <a:buNone/>
              </a:pPr>
              <a:r>
                <a:rPr lang="pt-BR" altLang="pt-BR" sz="1800" b="1">
                  <a:solidFill>
                    <a:srgbClr val="CC3300"/>
                  </a:solidFill>
                </a:rPr>
                <a:t>13,8%</a:t>
              </a:r>
            </a:p>
          </p:txBody>
        </p:sp>
        <p:sp>
          <p:nvSpPr>
            <p:cNvPr id="16" name="Retângulo 17">
              <a:extLst>
                <a:ext uri="{FF2B5EF4-FFF2-40B4-BE49-F238E27FC236}">
                  <a16:creationId xmlns:a16="http://schemas.microsoft.com/office/drawing/2014/main" id="{59B7E8F5-1815-0C66-BC35-B73CD7E1FDA5}"/>
                </a:ext>
              </a:extLst>
            </p:cNvPr>
            <p:cNvSpPr>
              <a:spLocks noChangeArrowheads="1"/>
            </p:cNvSpPr>
            <p:nvPr/>
          </p:nvSpPr>
          <p:spPr bwMode="auto">
            <a:xfrm>
              <a:off x="9041762" y="5913822"/>
              <a:ext cx="2196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pt-BR" altLang="pt-BR" sz="1500" b="1">
                  <a:latin typeface="Arial" panose="020B0604020202020204" pitchFamily="34" charset="0"/>
                  <a:cs typeface="Arial" panose="020B0604020202020204" pitchFamily="34" charset="0"/>
                </a:rPr>
                <a:t>Causas externas</a:t>
              </a:r>
            </a:p>
            <a:p>
              <a:pPr eaLnBrk="1" hangingPunct="1">
                <a:spcBef>
                  <a:spcPct val="0"/>
                </a:spcBef>
                <a:buFontTx/>
                <a:buNone/>
              </a:pPr>
              <a:r>
                <a:rPr lang="pt-BR" altLang="pt-BR" sz="1800" b="1">
                  <a:solidFill>
                    <a:srgbClr val="339933"/>
                  </a:solidFill>
                </a:rPr>
                <a:t>15,4%</a:t>
              </a:r>
            </a:p>
          </p:txBody>
        </p:sp>
        <p:cxnSp>
          <p:nvCxnSpPr>
            <p:cNvPr id="17" name="Conector reto 16">
              <a:extLst>
                <a:ext uri="{FF2B5EF4-FFF2-40B4-BE49-F238E27FC236}">
                  <a16:creationId xmlns:a16="http://schemas.microsoft.com/office/drawing/2014/main" id="{D68514FA-076C-73DA-DC5F-6A4DB133104C}"/>
                </a:ext>
              </a:extLst>
            </p:cNvPr>
            <p:cNvCxnSpPr/>
            <p:nvPr/>
          </p:nvCxnSpPr>
          <p:spPr>
            <a:xfrm>
              <a:off x="2807942" y="3906000"/>
              <a:ext cx="8322359"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sp>
        <p:nvSpPr>
          <p:cNvPr id="18" name="Retângulo 19">
            <a:extLst>
              <a:ext uri="{FF2B5EF4-FFF2-40B4-BE49-F238E27FC236}">
                <a16:creationId xmlns:a16="http://schemas.microsoft.com/office/drawing/2014/main" id="{EA00ACC9-1047-96AB-8A17-47454AE0935D}"/>
              </a:ext>
            </a:extLst>
          </p:cNvPr>
          <p:cNvSpPr>
            <a:spLocks noChangeArrowheads="1"/>
          </p:cNvSpPr>
          <p:nvPr/>
        </p:nvSpPr>
        <p:spPr bwMode="auto">
          <a:xfrm>
            <a:off x="1348852" y="6532703"/>
            <a:ext cx="2082800"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FontTx/>
              <a:buNone/>
            </a:pPr>
            <a:r>
              <a:rPr lang="en-US" altLang="pt-BR" sz="800" dirty="0">
                <a:latin typeface="Arial" panose="020B0604020202020204" pitchFamily="34" charset="0"/>
                <a:cs typeface="Arial" panose="020B0604020202020204" pitchFamily="34" charset="0"/>
              </a:rPr>
              <a:t>Fonte: Institute for Health Metrics and Evaluation. GBD </a:t>
            </a:r>
            <a:r>
              <a:rPr lang="en-US" altLang="pt-BR" sz="800" dirty="0" err="1">
                <a:latin typeface="Arial" panose="020B0604020202020204" pitchFamily="34" charset="0"/>
                <a:cs typeface="Arial" panose="020B0604020202020204" pitchFamily="34" charset="0"/>
              </a:rPr>
              <a:t>Brasil</a:t>
            </a:r>
            <a:r>
              <a:rPr lang="en-US" altLang="pt-BR" sz="800" dirty="0">
                <a:latin typeface="Arial" panose="020B0604020202020204" pitchFamily="34" charset="0"/>
                <a:cs typeface="Arial" panose="020B0604020202020204" pitchFamily="34" charset="0"/>
              </a:rPr>
              <a:t>. 2017</a:t>
            </a:r>
          </a:p>
        </p:txBody>
      </p:sp>
      <p:sp>
        <p:nvSpPr>
          <p:cNvPr id="19" name="CaixaDeTexto 18">
            <a:extLst>
              <a:ext uri="{FF2B5EF4-FFF2-40B4-BE49-F238E27FC236}">
                <a16:creationId xmlns:a16="http://schemas.microsoft.com/office/drawing/2014/main" id="{E7BB27F9-8D7C-D497-F37E-2B612D64381D}"/>
              </a:ext>
            </a:extLst>
          </p:cNvPr>
          <p:cNvSpPr txBox="1"/>
          <p:nvPr/>
        </p:nvSpPr>
        <p:spPr>
          <a:xfrm>
            <a:off x="1503459" y="-416110"/>
            <a:ext cx="9451648" cy="1231106"/>
          </a:xfrm>
          <a:prstGeom prst="rect">
            <a:avLst/>
          </a:prstGeom>
          <a:noFill/>
        </p:spPr>
        <p:txBody>
          <a:bodyPr wrap="square">
            <a:spAutoFit/>
          </a:bodyPr>
          <a:lstStyle/>
          <a:p>
            <a:pPr algn="ctr" eaLnBrk="1" hangingPunct="1">
              <a:defRPr/>
            </a:pPr>
            <a:r>
              <a:rPr lang="pt-BR"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transição epidemiológica no Brasil:                                                  a tripla carga de doença </a:t>
            </a:r>
          </a:p>
        </p:txBody>
      </p:sp>
    </p:spTree>
    <p:extLst>
      <p:ext uri="{BB962C8B-B14F-4D97-AF65-F5344CB8AC3E}">
        <p14:creationId xmlns:p14="http://schemas.microsoft.com/office/powerpoint/2010/main" val="259682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EAEC6E-C7E7-76CE-F0E7-2CE8F7154B2E}"/>
              </a:ext>
            </a:extLst>
          </p:cNvPr>
          <p:cNvSpPr txBox="1">
            <a:spLocks/>
          </p:cNvSpPr>
          <p:nvPr/>
        </p:nvSpPr>
        <p:spPr>
          <a:xfrm>
            <a:off x="2004529" y="745802"/>
            <a:ext cx="8229600"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A resposta dos sistemas de atenção à saúde à tripla carga de doença: o sistema fragmentado  </a:t>
            </a:r>
          </a:p>
        </p:txBody>
      </p:sp>
      <p:sp>
        <p:nvSpPr>
          <p:cNvPr id="3" name="Espaço Reservado para Conteúdo 2">
            <a:extLst>
              <a:ext uri="{FF2B5EF4-FFF2-40B4-BE49-F238E27FC236}">
                <a16:creationId xmlns:a16="http://schemas.microsoft.com/office/drawing/2014/main" id="{F0061BF1-4193-B7B4-3A4B-16B1162D755B}"/>
              </a:ext>
            </a:extLst>
          </p:cNvPr>
          <p:cNvSpPr txBox="1">
            <a:spLocks/>
          </p:cNvSpPr>
          <p:nvPr/>
        </p:nvSpPr>
        <p:spPr>
          <a:xfrm>
            <a:off x="1716497" y="2626721"/>
            <a:ext cx="8229600" cy="4525963"/>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sz="19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Organizado por componentes isolados</a:t>
            </a:r>
            <a:endParaRPr kumimoji="0" lang="pt-BR" sz="1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sz="19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Organizado por níveis hierárquicos</a:t>
            </a:r>
            <a:endParaRPr kumimoji="0" lang="pt-BR" sz="1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sz="19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Orientado para a atenção a condições                                             agudas</a:t>
            </a: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sz="19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Voltado para indivíduos</a:t>
            </a:r>
            <a:endParaRPr kumimoji="0" lang="pt-BR" sz="1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sz="19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O sujeito é o paciente</a:t>
            </a:r>
            <a:endParaRPr kumimoji="0" lang="pt-BR" sz="1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sz="19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Ação reativa</a:t>
            </a:r>
            <a:endParaRPr kumimoji="0" lang="pt-BR" sz="1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sz="19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Ênfase nas ações curativas</a:t>
            </a:r>
            <a:endParaRPr kumimoji="0" lang="pt-BR" sz="1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sz="19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Ênfase no cuidado profissional</a:t>
            </a: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lang="pt-BR" sz="1900" b="1" dirty="0">
                <a:latin typeface="Arial" pitchFamily="34" charset="0"/>
                <a:cs typeface="Arial" pitchFamily="34" charset="0"/>
              </a:rPr>
              <a:t>Não há coordenação entre os pontos de atenção</a:t>
            </a:r>
            <a:endParaRPr kumimoji="0" lang="pt-BR" sz="19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1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CaixaDeTexto 6">
            <a:extLst>
              <a:ext uri="{FF2B5EF4-FFF2-40B4-BE49-F238E27FC236}">
                <a16:creationId xmlns:a16="http://schemas.microsoft.com/office/drawing/2014/main" id="{FEC602F9-D91B-40BD-9391-21775B606B38}"/>
              </a:ext>
            </a:extLst>
          </p:cNvPr>
          <p:cNvSpPr txBox="1"/>
          <p:nvPr/>
        </p:nvSpPr>
        <p:spPr>
          <a:xfrm>
            <a:off x="2076537" y="6603042"/>
            <a:ext cx="7200800" cy="215444"/>
          </a:xfrm>
          <a:prstGeom prst="rect">
            <a:avLst/>
          </a:prstGeom>
          <a:noFill/>
        </p:spPr>
        <p:txBody>
          <a:bodyPr wrap="square" rtlCol="0">
            <a:spAutoFit/>
          </a:bodyPr>
          <a:lstStyle/>
          <a:p>
            <a:r>
              <a:rPr lang="pt-BR" sz="800" dirty="0">
                <a:latin typeface="Arial" charset="0"/>
                <a:cs typeface="Arial" charset="0"/>
              </a:rPr>
              <a:t>Fonte: Mendes EV. As redes de atenção à saúde. Brasília: Organização Pan-Americana da Saúde; 2011</a:t>
            </a:r>
            <a:endParaRPr lang="pt-BR" sz="800" dirty="0"/>
          </a:p>
        </p:txBody>
      </p:sp>
      <p:sp>
        <p:nvSpPr>
          <p:cNvPr id="8" name="Oval 9">
            <a:extLst>
              <a:ext uri="{FF2B5EF4-FFF2-40B4-BE49-F238E27FC236}">
                <a16:creationId xmlns:a16="http://schemas.microsoft.com/office/drawing/2014/main" id="{01D988B6-C46B-E98A-EE97-C157E3E4784F}"/>
              </a:ext>
            </a:extLst>
          </p:cNvPr>
          <p:cNvSpPr>
            <a:spLocks noChangeArrowheads="1"/>
          </p:cNvSpPr>
          <p:nvPr/>
        </p:nvSpPr>
        <p:spPr bwMode="auto">
          <a:xfrm>
            <a:off x="7803369" y="3111108"/>
            <a:ext cx="990600" cy="838200"/>
          </a:xfrm>
          <a:prstGeom prst="ellipse">
            <a:avLst/>
          </a:prstGeom>
          <a:solidFill>
            <a:schemeClr val="accent1"/>
          </a:solidFill>
          <a:ln w="12700">
            <a:solidFill>
              <a:srgbClr val="59AD59"/>
            </a:solidFill>
            <a:round/>
            <a:headEnd/>
            <a:tailEnd/>
          </a:ln>
          <a:effectLst/>
        </p:spPr>
        <p:txBody>
          <a:bodyPr wrap="none" anchor="ctr"/>
          <a:lstStyle/>
          <a:p>
            <a:endParaRPr lang="pt-BR"/>
          </a:p>
        </p:txBody>
      </p:sp>
      <p:sp>
        <p:nvSpPr>
          <p:cNvPr id="9" name="Oval 9">
            <a:extLst>
              <a:ext uri="{FF2B5EF4-FFF2-40B4-BE49-F238E27FC236}">
                <a16:creationId xmlns:a16="http://schemas.microsoft.com/office/drawing/2014/main" id="{8760AB5A-8FF2-66E6-5982-4A20ADBC4ED9}"/>
              </a:ext>
            </a:extLst>
          </p:cNvPr>
          <p:cNvSpPr>
            <a:spLocks noChangeArrowheads="1"/>
          </p:cNvSpPr>
          <p:nvPr/>
        </p:nvSpPr>
        <p:spPr bwMode="auto">
          <a:xfrm>
            <a:off x="6849753" y="3975204"/>
            <a:ext cx="990600" cy="838200"/>
          </a:xfrm>
          <a:prstGeom prst="ellipse">
            <a:avLst/>
          </a:prstGeom>
          <a:solidFill>
            <a:schemeClr val="accent1"/>
          </a:solidFill>
          <a:ln w="12700">
            <a:solidFill>
              <a:srgbClr val="59AD59"/>
            </a:solidFill>
            <a:round/>
            <a:headEnd/>
            <a:tailEnd/>
          </a:ln>
          <a:effectLst/>
        </p:spPr>
        <p:txBody>
          <a:bodyPr wrap="none" anchor="ctr"/>
          <a:lstStyle/>
          <a:p>
            <a:endParaRPr lang="pt-BR"/>
          </a:p>
        </p:txBody>
      </p:sp>
      <p:sp>
        <p:nvSpPr>
          <p:cNvPr id="10" name="Oval 9">
            <a:extLst>
              <a:ext uri="{FF2B5EF4-FFF2-40B4-BE49-F238E27FC236}">
                <a16:creationId xmlns:a16="http://schemas.microsoft.com/office/drawing/2014/main" id="{63086C07-1EB7-C5E1-EBCF-A01CF7963D77}"/>
              </a:ext>
            </a:extLst>
          </p:cNvPr>
          <p:cNvSpPr>
            <a:spLocks noChangeArrowheads="1"/>
          </p:cNvSpPr>
          <p:nvPr/>
        </p:nvSpPr>
        <p:spPr bwMode="auto">
          <a:xfrm>
            <a:off x="8883489" y="3873852"/>
            <a:ext cx="990600" cy="838200"/>
          </a:xfrm>
          <a:prstGeom prst="ellipse">
            <a:avLst/>
          </a:prstGeom>
          <a:solidFill>
            <a:schemeClr val="accent1"/>
          </a:solidFill>
          <a:ln w="12700">
            <a:solidFill>
              <a:srgbClr val="59AD59"/>
            </a:solidFill>
            <a:round/>
            <a:headEnd/>
            <a:tailEnd/>
          </a:ln>
          <a:effectLst/>
        </p:spPr>
        <p:txBody>
          <a:bodyPr wrap="none" anchor="ctr"/>
          <a:lstStyle/>
          <a:p>
            <a:endParaRPr lang="pt-BR"/>
          </a:p>
        </p:txBody>
      </p:sp>
      <p:sp>
        <p:nvSpPr>
          <p:cNvPr id="11" name="Oval 9">
            <a:extLst>
              <a:ext uri="{FF2B5EF4-FFF2-40B4-BE49-F238E27FC236}">
                <a16:creationId xmlns:a16="http://schemas.microsoft.com/office/drawing/2014/main" id="{7CD23343-C4B3-6886-F1D4-5777E7671BB5}"/>
              </a:ext>
            </a:extLst>
          </p:cNvPr>
          <p:cNvSpPr>
            <a:spLocks noChangeArrowheads="1"/>
          </p:cNvSpPr>
          <p:nvPr/>
        </p:nvSpPr>
        <p:spPr bwMode="auto">
          <a:xfrm>
            <a:off x="7875005" y="4839300"/>
            <a:ext cx="990600" cy="838200"/>
          </a:xfrm>
          <a:prstGeom prst="ellipse">
            <a:avLst/>
          </a:prstGeom>
          <a:solidFill>
            <a:schemeClr val="accent1"/>
          </a:solidFill>
          <a:ln w="12700">
            <a:solidFill>
              <a:srgbClr val="59AD59"/>
            </a:solidFill>
            <a:round/>
            <a:headEnd/>
            <a:tailEnd/>
          </a:ln>
          <a:effectLst/>
        </p:spPr>
        <p:txBody>
          <a:bodyPr wrap="none" anchor="ctr"/>
          <a:lstStyle/>
          <a:p>
            <a:endParaRPr lang="pt-BR"/>
          </a:p>
        </p:txBody>
      </p:sp>
      <p:sp>
        <p:nvSpPr>
          <p:cNvPr id="12" name="CaixaDeTexto 11">
            <a:extLst>
              <a:ext uri="{FF2B5EF4-FFF2-40B4-BE49-F238E27FC236}">
                <a16:creationId xmlns:a16="http://schemas.microsoft.com/office/drawing/2014/main" id="{F254C22E-6280-9598-4A73-3A13525B8867}"/>
              </a:ext>
            </a:extLst>
          </p:cNvPr>
          <p:cNvSpPr txBox="1"/>
          <p:nvPr/>
        </p:nvSpPr>
        <p:spPr>
          <a:xfrm>
            <a:off x="9111898" y="4128348"/>
            <a:ext cx="813511"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APS</a:t>
            </a:r>
          </a:p>
        </p:txBody>
      </p:sp>
    </p:spTree>
    <p:extLst>
      <p:ext uri="{BB962C8B-B14F-4D97-AF65-F5344CB8AC3E}">
        <p14:creationId xmlns:p14="http://schemas.microsoft.com/office/powerpoint/2010/main" val="112334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520AD24-991F-40D8-A363-B170FAA62396}"/>
              </a:ext>
            </a:extLst>
          </p:cNvPr>
          <p:cNvSpPr txBox="1">
            <a:spLocks/>
          </p:cNvSpPr>
          <p:nvPr/>
        </p:nvSpPr>
        <p:spPr>
          <a:xfrm>
            <a:off x="84129" y="32929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O fracasso dos sistemas fragmentados no                                                  manejo das condições crônicas</a:t>
            </a:r>
            <a:endParaRPr lang="pt-BR" sz="2800" dirty="0"/>
          </a:p>
        </p:txBody>
      </p:sp>
      <p:sp>
        <p:nvSpPr>
          <p:cNvPr id="5" name="Espaço Reservado para Conteúdo 2">
            <a:extLst>
              <a:ext uri="{FF2B5EF4-FFF2-40B4-BE49-F238E27FC236}">
                <a16:creationId xmlns:a16="http://schemas.microsoft.com/office/drawing/2014/main" id="{A9D4DD0B-7010-4C31-9017-AEBA38370088}"/>
              </a:ext>
            </a:extLst>
          </p:cNvPr>
          <p:cNvSpPr txBox="1">
            <a:spLocks/>
          </p:cNvSpPr>
          <p:nvPr/>
        </p:nvSpPr>
        <p:spPr>
          <a:xfrm>
            <a:off x="948225" y="1791933"/>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000" b="1" dirty="0">
                <a:latin typeface="Arial" panose="020B0604020202020204" pitchFamily="34" charset="0"/>
                <a:cs typeface="Arial" panose="020B0604020202020204" pitchFamily="34" charset="0"/>
              </a:rPr>
              <a:t>População sem diagnóstico                                                                                                                                Mulheres: 41%                                                                                                                                             </a:t>
            </a:r>
            <a:r>
              <a:rPr lang="pt-BR" sz="1800" b="1" dirty="0">
                <a:latin typeface="Arial" panose="020B0604020202020204" pitchFamily="34" charset="0"/>
                <a:cs typeface="Arial" panose="020B0604020202020204" pitchFamily="34" charset="0"/>
              </a:rPr>
              <a:t>Homens:     51%</a:t>
            </a:r>
          </a:p>
          <a:p>
            <a:r>
              <a:rPr lang="pt-BR" sz="2000" b="1" dirty="0">
                <a:latin typeface="Arial" panose="020B0604020202020204" pitchFamily="34" charset="0"/>
                <a:cs typeface="Arial" panose="020B0604020202020204" pitchFamily="34" charset="0"/>
              </a:rPr>
              <a:t>População com diagnóstico                                                                                                                               </a:t>
            </a:r>
            <a:r>
              <a:rPr lang="pt-BR" sz="1800" b="1" dirty="0">
                <a:latin typeface="Arial" panose="020B0604020202020204" pitchFamily="34" charset="0"/>
                <a:cs typeface="Arial" panose="020B0604020202020204" pitchFamily="34" charset="0"/>
              </a:rPr>
              <a:t>Mulheres: 59%                                                                                                                                                      Homens:   49%</a:t>
            </a:r>
          </a:p>
          <a:p>
            <a:r>
              <a:rPr lang="pt-BR" sz="2000" b="1" dirty="0">
                <a:latin typeface="Arial" panose="020B0604020202020204" pitchFamily="34" charset="0"/>
                <a:cs typeface="Arial" panose="020B0604020202020204" pitchFamily="34" charset="0"/>
              </a:rPr>
              <a:t>População em tratamento                       </a:t>
            </a:r>
            <a:r>
              <a:rPr lang="pt-BR" sz="2100" b="1" dirty="0">
                <a:latin typeface="Arial" panose="020B0604020202020204" pitchFamily="34" charset="0"/>
                <a:cs typeface="Arial" panose="020B0604020202020204" pitchFamily="34" charset="0"/>
              </a:rPr>
              <a:t>                                                                                                               </a:t>
            </a:r>
            <a:r>
              <a:rPr lang="pt-BR" sz="1800" b="1" dirty="0">
                <a:latin typeface="Arial" panose="020B0604020202020204" pitchFamily="34" charset="0"/>
                <a:cs typeface="Arial" panose="020B0604020202020204" pitchFamily="34" charset="0"/>
              </a:rPr>
              <a:t>Mulheres: 47%                                                                                                                                                                Homens:   38%           </a:t>
            </a:r>
          </a:p>
          <a:p>
            <a:r>
              <a:rPr lang="pt-BR" sz="2000" b="1" dirty="0">
                <a:latin typeface="Arial" panose="020B0604020202020204" pitchFamily="34" charset="0"/>
                <a:cs typeface="Arial" panose="020B0604020202020204" pitchFamily="34" charset="0"/>
              </a:rPr>
              <a:t>População em tratamento,                                                                                                                                               mas não controlada                                                                                                                    </a:t>
            </a:r>
            <a:r>
              <a:rPr lang="pt-BR" sz="1800" b="1" dirty="0">
                <a:latin typeface="Arial" panose="020B0604020202020204" pitchFamily="34" charset="0"/>
                <a:cs typeface="Arial" panose="020B0604020202020204" pitchFamily="34" charset="0"/>
              </a:rPr>
              <a:t>Mulheres: 24%                                                                                                                                         Homens:   11%    </a:t>
            </a:r>
          </a:p>
          <a:p>
            <a:r>
              <a:rPr lang="pt-BR" sz="2000" b="1" dirty="0">
                <a:latin typeface="Arial" panose="020B0604020202020204" pitchFamily="34" charset="0"/>
                <a:cs typeface="Arial" panose="020B0604020202020204" pitchFamily="34" charset="0"/>
              </a:rPr>
              <a:t>População em tratamento e controlada                                                                                                            </a:t>
            </a:r>
            <a:r>
              <a:rPr lang="pt-BR" sz="1800" b="1" dirty="0">
                <a:latin typeface="Arial" panose="020B0604020202020204" pitchFamily="34" charset="0"/>
                <a:cs typeface="Arial" panose="020B0604020202020204" pitchFamily="34" charset="0"/>
              </a:rPr>
              <a:t>Mulheres: 23%                                                                                                                                         Homens:  18%</a:t>
            </a:r>
            <a:r>
              <a:rPr lang="pt-BR" sz="1800" dirty="0">
                <a:latin typeface="Arial" panose="020B0604020202020204" pitchFamily="34" charset="0"/>
                <a:cs typeface="Arial" panose="020B0604020202020204" pitchFamily="34" charset="0"/>
              </a:rPr>
              <a:t>                           </a:t>
            </a:r>
          </a:p>
        </p:txBody>
      </p:sp>
      <p:sp>
        <p:nvSpPr>
          <p:cNvPr id="6" name="CaixaDeTexto 5">
            <a:extLst>
              <a:ext uri="{FF2B5EF4-FFF2-40B4-BE49-F238E27FC236}">
                <a16:creationId xmlns:a16="http://schemas.microsoft.com/office/drawing/2014/main" id="{D21188B2-9B47-476E-A235-C75F24008CFD}"/>
              </a:ext>
            </a:extLst>
          </p:cNvPr>
          <p:cNvSpPr txBox="1"/>
          <p:nvPr/>
        </p:nvSpPr>
        <p:spPr>
          <a:xfrm>
            <a:off x="1186789" y="6187645"/>
            <a:ext cx="9169638" cy="707886"/>
          </a:xfrm>
          <a:prstGeom prst="rect">
            <a:avLst/>
          </a:prstGeom>
          <a:noFill/>
        </p:spPr>
        <p:txBody>
          <a:bodyPr wrap="square" rtlCol="0">
            <a:spAutoFit/>
          </a:bodyPr>
          <a:lstStyle/>
          <a:p>
            <a:r>
              <a:rPr lang="pt-BR" sz="800" dirty="0">
                <a:latin typeface="Arial" panose="020B0604020202020204" pitchFamily="34" charset="0"/>
                <a:cs typeface="Arial" panose="020B0604020202020204" pitchFamily="34" charset="0"/>
              </a:rPr>
              <a:t>Fontes:                                                                                                                                                                                                                                                                                                                         </a:t>
            </a:r>
            <a:r>
              <a:rPr lang="es-ES" altLang="pt-BR" sz="800" dirty="0" err="1">
                <a:latin typeface="Arial" panose="020B0604020202020204" pitchFamily="34" charset="0"/>
                <a:cs typeface="Arial" panose="020B0604020202020204" pitchFamily="34" charset="0"/>
              </a:rPr>
              <a:t>Gushken</a:t>
            </a:r>
            <a:r>
              <a:rPr lang="es-ES" altLang="pt-BR" sz="800" dirty="0">
                <a:latin typeface="Arial" panose="020B0604020202020204" pitchFamily="34" charset="0"/>
                <a:cs typeface="Arial" panose="020B0604020202020204" pitchFamily="34" charset="0"/>
              </a:rPr>
              <a:t> A, Faraco F. </a:t>
            </a:r>
            <a:r>
              <a:rPr lang="es-ES" altLang="pt-BR" sz="800" dirty="0" err="1">
                <a:latin typeface="Arial" panose="020B0604020202020204" pitchFamily="34" charset="0"/>
                <a:cs typeface="Arial" panose="020B0604020202020204" pitchFamily="34" charset="0"/>
              </a:rPr>
              <a:t>Perfect</a:t>
            </a:r>
            <a:r>
              <a:rPr lang="es-ES" altLang="pt-BR" sz="800" dirty="0">
                <a:latin typeface="Arial" panose="020B0604020202020204" pitchFamily="34" charset="0"/>
                <a:cs typeface="Arial" panose="020B0604020202020204" pitchFamily="34" charset="0"/>
              </a:rPr>
              <a:t> care in </a:t>
            </a:r>
            <a:r>
              <a:rPr lang="es-ES" altLang="pt-BR" sz="800" dirty="0" err="1">
                <a:latin typeface="Arial" panose="020B0604020202020204" pitchFamily="34" charset="0"/>
                <a:cs typeface="Arial" panose="020B0604020202020204" pitchFamily="34" charset="0"/>
              </a:rPr>
              <a:t>duiabetes</a:t>
            </a:r>
            <a:r>
              <a:rPr lang="es-ES" altLang="pt-BR" sz="800" dirty="0">
                <a:latin typeface="Arial" panose="020B0604020202020204" pitchFamily="34" charset="0"/>
                <a:cs typeface="Arial" panose="020B0604020202020204" pitchFamily="34" charset="0"/>
              </a:rPr>
              <a:t>: </a:t>
            </a:r>
            <a:r>
              <a:rPr lang="es-ES" altLang="pt-BR" sz="800" dirty="0" err="1">
                <a:latin typeface="Arial" panose="020B0604020202020204" pitchFamily="34" charset="0"/>
                <a:cs typeface="Arial" panose="020B0604020202020204" pitchFamily="34" charset="0"/>
              </a:rPr>
              <a:t>improvement</a:t>
            </a:r>
            <a:r>
              <a:rPr lang="es-ES" altLang="pt-BR" sz="800" dirty="0">
                <a:latin typeface="Arial" panose="020B0604020202020204" pitchFamily="34" charset="0"/>
                <a:cs typeface="Arial" panose="020B0604020202020204" pitchFamily="34" charset="0"/>
              </a:rPr>
              <a:t>  </a:t>
            </a:r>
            <a:r>
              <a:rPr lang="es-ES" altLang="pt-BR" sz="800" dirty="0" err="1">
                <a:latin typeface="Arial" panose="020B0604020202020204" pitchFamily="34" charset="0"/>
                <a:cs typeface="Arial" panose="020B0604020202020204" pitchFamily="34" charset="0"/>
              </a:rPr>
              <a:t>through</a:t>
            </a:r>
            <a:r>
              <a:rPr lang="es-ES" altLang="pt-BR" sz="800" dirty="0">
                <a:latin typeface="Arial" panose="020B0604020202020204" pitchFamily="34" charset="0"/>
                <a:cs typeface="Arial" panose="020B0604020202020204" pitchFamily="34" charset="0"/>
              </a:rPr>
              <a:t> </a:t>
            </a:r>
            <a:r>
              <a:rPr lang="es-ES" altLang="pt-BR" sz="800" dirty="0" err="1">
                <a:latin typeface="Arial" panose="020B0604020202020204" pitchFamily="34" charset="0"/>
                <a:cs typeface="Arial" panose="020B0604020202020204" pitchFamily="34" charset="0"/>
              </a:rPr>
              <a:t>process</a:t>
            </a:r>
            <a:r>
              <a:rPr lang="es-ES" altLang="pt-BR" sz="800" dirty="0">
                <a:latin typeface="Arial" panose="020B0604020202020204" pitchFamily="34" charset="0"/>
                <a:cs typeface="Arial" panose="020B0604020202020204" pitchFamily="34" charset="0"/>
              </a:rPr>
              <a:t> care  </a:t>
            </a:r>
            <a:r>
              <a:rPr lang="es-ES" altLang="pt-BR" sz="800" dirty="0" err="1">
                <a:latin typeface="Arial" panose="020B0604020202020204" pitchFamily="34" charset="0"/>
                <a:cs typeface="Arial" panose="020B0604020202020204" pitchFamily="34" charset="0"/>
              </a:rPr>
              <a:t>redesign</a:t>
            </a:r>
            <a:r>
              <a:rPr lang="es-ES" altLang="pt-BR" sz="800" dirty="0">
                <a:latin typeface="Arial" panose="020B0604020202020204" pitchFamily="34" charset="0"/>
                <a:cs typeface="Arial" panose="020B0604020202020204" pitchFamily="34" charset="0"/>
              </a:rPr>
              <a:t>. </a:t>
            </a:r>
            <a:r>
              <a:rPr lang="es-ES" altLang="pt-BR" sz="800" dirty="0" err="1">
                <a:latin typeface="Arial" panose="020B0604020202020204" pitchFamily="34" charset="0"/>
                <a:cs typeface="Arial" panose="020B0604020202020204" pitchFamily="34" charset="0"/>
              </a:rPr>
              <a:t>Gotenburg</a:t>
            </a:r>
            <a:r>
              <a:rPr lang="es-ES" altLang="pt-BR" sz="800" dirty="0">
                <a:latin typeface="Arial" panose="020B0604020202020204" pitchFamily="34" charset="0"/>
                <a:cs typeface="Arial" panose="020B0604020202020204" pitchFamily="34" charset="0"/>
              </a:rPr>
              <a:t>: International Fórum </a:t>
            </a:r>
            <a:r>
              <a:rPr lang="es-ES" altLang="pt-BR" sz="800" dirty="0" err="1">
                <a:latin typeface="Arial" panose="020B0604020202020204" pitchFamily="34" charset="0"/>
                <a:cs typeface="Arial" panose="020B0604020202020204" pitchFamily="34" charset="0"/>
              </a:rPr>
              <a:t>on</a:t>
            </a:r>
            <a:r>
              <a:rPr lang="es-ES" altLang="pt-BR" sz="800" dirty="0">
                <a:latin typeface="Arial" panose="020B0604020202020204" pitchFamily="34" charset="0"/>
                <a:cs typeface="Arial" panose="020B0604020202020204" pitchFamily="34" charset="0"/>
              </a:rPr>
              <a:t> </a:t>
            </a:r>
            <a:r>
              <a:rPr lang="es-ES" altLang="pt-BR" sz="800" dirty="0" err="1">
                <a:latin typeface="Arial" panose="020B0604020202020204" pitchFamily="34" charset="0"/>
                <a:cs typeface="Arial" panose="020B0604020202020204" pitchFamily="34" charset="0"/>
              </a:rPr>
              <a:t>quality</a:t>
            </a:r>
            <a:r>
              <a:rPr lang="es-ES" altLang="pt-BR" sz="800" dirty="0">
                <a:latin typeface="Arial" panose="020B0604020202020204" pitchFamily="34" charset="0"/>
                <a:cs typeface="Arial" panose="020B0604020202020204" pitchFamily="34" charset="0"/>
              </a:rPr>
              <a:t>  and Safety in </a:t>
            </a:r>
            <a:r>
              <a:rPr lang="es-ES" altLang="pt-BR" sz="800" dirty="0" err="1">
                <a:latin typeface="Arial" panose="020B0604020202020204" pitchFamily="34" charset="0"/>
                <a:cs typeface="Arial" panose="020B0604020202020204" pitchFamily="34" charset="0"/>
              </a:rPr>
              <a:t>health</a:t>
            </a:r>
            <a:r>
              <a:rPr lang="es-ES" altLang="pt-BR" sz="800" dirty="0">
                <a:latin typeface="Arial" panose="020B0604020202020204" pitchFamily="34" charset="0"/>
                <a:cs typeface="Arial" panose="020B0604020202020204" pitchFamily="34" charset="0"/>
              </a:rPr>
              <a:t> care; 2016                                                                </a:t>
            </a:r>
            <a:r>
              <a:rPr lang="es-ES" altLang="pt-BR" sz="800" dirty="0" err="1">
                <a:latin typeface="Arial" panose="020B0604020202020204" pitchFamily="34" charset="0"/>
                <a:cs typeface="Arial" panose="020B0604020202020204" pitchFamily="34" charset="0"/>
              </a:rPr>
              <a:t>Sociedade</a:t>
            </a:r>
            <a:r>
              <a:rPr lang="es-ES" altLang="pt-BR" sz="800" dirty="0">
                <a:latin typeface="Arial" panose="020B0604020202020204" pitchFamily="34" charset="0"/>
                <a:cs typeface="Arial" panose="020B0604020202020204" pitchFamily="34" charset="0"/>
              </a:rPr>
              <a:t> Brasileira de Diabetes. </a:t>
            </a:r>
            <a:r>
              <a:rPr lang="es-ES" altLang="pt-BR" sz="800" dirty="0" err="1">
                <a:latin typeface="Arial" panose="020B0604020202020204" pitchFamily="34" charset="0"/>
                <a:cs typeface="Arial" panose="020B0604020202020204" pitchFamily="34" charset="0"/>
              </a:rPr>
              <a:t>Prevalência</a:t>
            </a:r>
            <a:r>
              <a:rPr lang="es-ES" altLang="pt-BR" sz="800" dirty="0">
                <a:latin typeface="Arial" panose="020B0604020202020204" pitchFamily="34" charset="0"/>
                <a:cs typeface="Arial" panose="020B0604020202020204" pitchFamily="34" charset="0"/>
              </a:rPr>
              <a:t> de diabetes mellitus: </a:t>
            </a:r>
            <a:r>
              <a:rPr lang="es-ES" altLang="pt-BR" sz="800" dirty="0" err="1">
                <a:latin typeface="Arial" panose="020B0604020202020204" pitchFamily="34" charset="0"/>
                <a:cs typeface="Arial" panose="020B0604020202020204" pitchFamily="34" charset="0"/>
              </a:rPr>
              <a:t>estudos</a:t>
            </a:r>
            <a:r>
              <a:rPr lang="es-ES" altLang="pt-BR" sz="800" dirty="0">
                <a:latin typeface="Arial" panose="020B0604020202020204" pitchFamily="34" charset="0"/>
                <a:cs typeface="Arial" panose="020B0604020202020204" pitchFamily="34" charset="0"/>
              </a:rPr>
              <a:t> brasileiros. São Paulo: SBD; 2020</a:t>
            </a:r>
            <a:r>
              <a:rPr lang="pt-BR" sz="800" dirty="0">
                <a:latin typeface="Arial" panose="020B0604020202020204" pitchFamily="34" charset="0"/>
                <a:cs typeface="Arial" panose="020B0604020202020204" pitchFamily="34" charset="0"/>
              </a:rPr>
              <a:t>                                                                                                                                                                                                                                NCD Risk Factor </a:t>
            </a:r>
            <a:r>
              <a:rPr lang="pt-BR" sz="800" dirty="0" err="1">
                <a:latin typeface="Arial" panose="020B0604020202020204" pitchFamily="34" charset="0"/>
                <a:cs typeface="Arial" panose="020B0604020202020204" pitchFamily="34" charset="0"/>
              </a:rPr>
              <a:t>Collaboration</a:t>
            </a:r>
            <a:r>
              <a:rPr lang="pt-BR"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Worldwide trends in hypertension prevalence and progress in treatment and control from 1990 to 2019:                                                                                                                               a pooled analysis of 1201 population-representative studies with 104 million participants. Lancet. 2021; 398: 957-980. </a:t>
            </a:r>
            <a:r>
              <a:rPr lang="pt-BR" sz="800" dirty="0">
                <a:latin typeface="Arial" panose="020B0604020202020204" pitchFamily="34" charset="0"/>
                <a:cs typeface="Arial" panose="020B0604020202020204" pitchFamily="34" charset="0"/>
              </a:rPr>
              <a:t> </a:t>
            </a:r>
          </a:p>
        </p:txBody>
      </p:sp>
      <p:sp>
        <p:nvSpPr>
          <p:cNvPr id="7" name="CaixaDeTexto 6">
            <a:extLst>
              <a:ext uri="{FF2B5EF4-FFF2-40B4-BE49-F238E27FC236}">
                <a16:creationId xmlns:a16="http://schemas.microsoft.com/office/drawing/2014/main" id="{F8D322D2-AD03-4525-861D-8501D3F9C45C}"/>
              </a:ext>
            </a:extLst>
          </p:cNvPr>
          <p:cNvSpPr txBox="1"/>
          <p:nvPr/>
        </p:nvSpPr>
        <p:spPr>
          <a:xfrm>
            <a:off x="1357711" y="1250146"/>
            <a:ext cx="4871102" cy="415498"/>
          </a:xfrm>
          <a:prstGeom prst="rect">
            <a:avLst/>
          </a:prstGeom>
          <a:noFill/>
        </p:spPr>
        <p:txBody>
          <a:bodyPr wrap="square" rtlCol="0">
            <a:spAutoFit/>
          </a:bodyPr>
          <a:lstStyle/>
          <a:p>
            <a:r>
              <a:rPr lang="pt-BR" sz="2100" b="1" dirty="0">
                <a:latin typeface="Arial" panose="020B0604020202020204" pitchFamily="34" charset="0"/>
                <a:cs typeface="Arial" panose="020B0604020202020204" pitchFamily="34" charset="0"/>
              </a:rPr>
              <a:t>A hipertensão arterial no mundo</a:t>
            </a:r>
          </a:p>
        </p:txBody>
      </p:sp>
      <p:sp>
        <p:nvSpPr>
          <p:cNvPr id="8" name="CaixaDeTexto 7">
            <a:extLst>
              <a:ext uri="{FF2B5EF4-FFF2-40B4-BE49-F238E27FC236}">
                <a16:creationId xmlns:a16="http://schemas.microsoft.com/office/drawing/2014/main" id="{C5A9CA5D-CF5B-4126-8A0C-8458E00DC516}"/>
              </a:ext>
            </a:extLst>
          </p:cNvPr>
          <p:cNvSpPr txBox="1"/>
          <p:nvPr/>
        </p:nvSpPr>
        <p:spPr>
          <a:xfrm>
            <a:off x="6348825" y="1615642"/>
            <a:ext cx="3683237" cy="2585323"/>
          </a:xfrm>
          <a:prstGeom prst="rect">
            <a:avLst/>
          </a:prstGeom>
          <a:noFill/>
        </p:spPr>
        <p:txBody>
          <a:bodyPr wrap="square" rtlCol="0">
            <a:spAutoFit/>
          </a:bodyPr>
          <a:lstStyle/>
          <a:p>
            <a:pPr>
              <a:lnSpc>
                <a:spcPct val="80000"/>
              </a:lnSpc>
              <a:buFontTx/>
              <a:buChar char="•"/>
            </a:pPr>
            <a:endParaRPr lang="pt-BR" altLang="pt-BR" b="1" dirty="0">
              <a:latin typeface="Arial" panose="020B0604020202020204" pitchFamily="34" charset="0"/>
              <a:cs typeface="Arial" panose="020B0604020202020204" pitchFamily="34" charset="0"/>
            </a:endParaRPr>
          </a:p>
          <a:p>
            <a:pPr>
              <a:lnSpc>
                <a:spcPct val="80000"/>
              </a:lnSpc>
              <a:buFontTx/>
              <a:buChar char="•"/>
            </a:pPr>
            <a:r>
              <a:rPr lang="pt-BR" altLang="pt-BR" b="1" dirty="0">
                <a:latin typeface="Arial" panose="020B0604020202020204" pitchFamily="34" charset="0"/>
                <a:cs typeface="Arial" panose="020B0604020202020204" pitchFamily="34" charset="0"/>
              </a:rPr>
              <a:t>Aproximadamente 50% das pessoas com diabetes estão sem diagnóstico</a:t>
            </a:r>
          </a:p>
          <a:p>
            <a:pPr>
              <a:lnSpc>
                <a:spcPct val="80000"/>
              </a:lnSpc>
              <a:buFontTx/>
              <a:buChar char="•"/>
            </a:pPr>
            <a:r>
              <a:rPr lang="pt-BR" altLang="pt-BR" b="1" dirty="0">
                <a:latin typeface="Arial" panose="020B0604020202020204" pitchFamily="34" charset="0"/>
                <a:cs typeface="Arial" panose="020B0604020202020204" pitchFamily="34" charset="0"/>
              </a:rPr>
              <a:t>Apenas 9,1%dos portadores de diabetes tipo 1 apresentaram níveis glicêmicos controlados</a:t>
            </a:r>
          </a:p>
          <a:p>
            <a:pPr>
              <a:lnSpc>
                <a:spcPct val="80000"/>
              </a:lnSpc>
              <a:buFontTx/>
              <a:buChar char="•"/>
            </a:pPr>
            <a:r>
              <a:rPr lang="pt-BR" altLang="pt-BR" b="1" dirty="0">
                <a:latin typeface="Arial" panose="020B0604020202020204" pitchFamily="34" charset="0"/>
                <a:cs typeface="Arial" panose="020B0604020202020204" pitchFamily="34" charset="0"/>
              </a:rPr>
              <a:t>Apenas 26,0% dos portadores de diabetes tipo 2 apresentaram níveis glicêmicos controlados</a:t>
            </a:r>
          </a:p>
          <a:p>
            <a:endParaRPr lang="pt-BR" dirty="0"/>
          </a:p>
        </p:txBody>
      </p:sp>
      <p:sp>
        <p:nvSpPr>
          <p:cNvPr id="9" name="CaixaDeTexto 8">
            <a:extLst>
              <a:ext uri="{FF2B5EF4-FFF2-40B4-BE49-F238E27FC236}">
                <a16:creationId xmlns:a16="http://schemas.microsoft.com/office/drawing/2014/main" id="{E824AF4A-CBAC-4155-AD89-AAF8825CF877}"/>
              </a:ext>
            </a:extLst>
          </p:cNvPr>
          <p:cNvSpPr txBox="1"/>
          <p:nvPr/>
        </p:nvSpPr>
        <p:spPr>
          <a:xfrm>
            <a:off x="6564849" y="1259674"/>
            <a:ext cx="3315768" cy="415498"/>
          </a:xfrm>
          <a:prstGeom prst="rect">
            <a:avLst/>
          </a:prstGeom>
          <a:noFill/>
        </p:spPr>
        <p:txBody>
          <a:bodyPr wrap="square" rtlCol="0">
            <a:spAutoFit/>
          </a:bodyPr>
          <a:lstStyle/>
          <a:p>
            <a:r>
              <a:rPr lang="pt-BR" sz="2100" b="1" dirty="0">
                <a:latin typeface="Arial" panose="020B0604020202020204" pitchFamily="34" charset="0"/>
                <a:cs typeface="Arial" panose="020B0604020202020204" pitchFamily="34" charset="0"/>
              </a:rPr>
              <a:t>O diabetes no Brasil</a:t>
            </a:r>
          </a:p>
        </p:txBody>
      </p:sp>
      <p:pic>
        <p:nvPicPr>
          <p:cNvPr id="10" name="Picture 2">
            <a:extLst>
              <a:ext uri="{FF2B5EF4-FFF2-40B4-BE49-F238E27FC236}">
                <a16:creationId xmlns:a16="http://schemas.microsoft.com/office/drawing/2014/main" id="{1586D9C0-C795-4816-A5C7-64BF7730B0F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30323" y="3976864"/>
            <a:ext cx="2886854" cy="210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08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768EC3-1A40-6413-1686-63F7F1436A39}"/>
              </a:ext>
            </a:extLst>
          </p:cNvPr>
          <p:cNvSpPr txBox="1">
            <a:spLocks/>
          </p:cNvSpPr>
          <p:nvPr/>
        </p:nvSpPr>
        <p:spPr>
          <a:xfrm>
            <a:off x="1623689" y="474549"/>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Uma visão de futuro para a superação da crise  dos sistemas de atenção à saúde: a Tripla Meta</a:t>
            </a:r>
          </a:p>
        </p:txBody>
      </p:sp>
      <p:pic>
        <p:nvPicPr>
          <p:cNvPr id="3" name="Picture 2">
            <a:extLst>
              <a:ext uri="{FF2B5EF4-FFF2-40B4-BE49-F238E27FC236}">
                <a16:creationId xmlns:a16="http://schemas.microsoft.com/office/drawing/2014/main" id="{2F0DF6E2-6321-575A-67F1-0520870BC800}"/>
              </a:ext>
            </a:extLst>
          </p:cNvPr>
          <p:cNvPicPr>
            <a:picLocks noChangeAspect="1" noChangeArrowheads="1"/>
          </p:cNvPicPr>
          <p:nvPr/>
        </p:nvPicPr>
        <p:blipFill>
          <a:blip r:embed="rId2" cstate="print"/>
          <a:srcRect/>
          <a:stretch>
            <a:fillRect/>
          </a:stretch>
        </p:blipFill>
        <p:spPr bwMode="auto">
          <a:xfrm>
            <a:off x="3406305" y="2148560"/>
            <a:ext cx="3096344" cy="2451708"/>
          </a:xfrm>
          <a:prstGeom prst="rect">
            <a:avLst/>
          </a:prstGeom>
          <a:noFill/>
          <a:ln w="9525">
            <a:noFill/>
            <a:miter lim="800000"/>
            <a:headEnd/>
            <a:tailEnd/>
          </a:ln>
        </p:spPr>
      </p:pic>
      <p:sp>
        <p:nvSpPr>
          <p:cNvPr id="7" name="CaixaDeTexto 6">
            <a:extLst>
              <a:ext uri="{FF2B5EF4-FFF2-40B4-BE49-F238E27FC236}">
                <a16:creationId xmlns:a16="http://schemas.microsoft.com/office/drawing/2014/main" id="{0AA773DB-1C7A-A17B-6296-5D64BBD4D913}"/>
              </a:ext>
            </a:extLst>
          </p:cNvPr>
          <p:cNvSpPr txBox="1"/>
          <p:nvPr/>
        </p:nvSpPr>
        <p:spPr>
          <a:xfrm>
            <a:off x="3712174" y="1641134"/>
            <a:ext cx="3600400"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Saúde da população</a:t>
            </a:r>
          </a:p>
        </p:txBody>
      </p:sp>
      <p:sp>
        <p:nvSpPr>
          <p:cNvPr id="8" name="CaixaDeTexto 7">
            <a:extLst>
              <a:ext uri="{FF2B5EF4-FFF2-40B4-BE49-F238E27FC236}">
                <a16:creationId xmlns:a16="http://schemas.microsoft.com/office/drawing/2014/main" id="{6600C57B-D666-310F-1EB7-CA5B0D308258}"/>
              </a:ext>
            </a:extLst>
          </p:cNvPr>
          <p:cNvSpPr txBox="1"/>
          <p:nvPr/>
        </p:nvSpPr>
        <p:spPr>
          <a:xfrm>
            <a:off x="1384495" y="4740675"/>
            <a:ext cx="3885906" cy="1585049"/>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Experiência individual do cuidado</a:t>
            </a:r>
          </a:p>
          <a:p>
            <a:r>
              <a:rPr lang="pt-BR" sz="1300" b="1" dirty="0">
                <a:latin typeface="Arial" panose="020B0604020202020204" pitchFamily="34" charset="0"/>
                <a:cs typeface="Arial" panose="020B0604020202020204" pitchFamily="34" charset="0"/>
              </a:rPr>
              <a:t>Segurança                                                              Efetividade                                                 , Centralidade nas pessoas                                                  Oportunidade                                                                          Eficiência                                                                           Equidade</a:t>
            </a:r>
          </a:p>
        </p:txBody>
      </p:sp>
      <p:sp>
        <p:nvSpPr>
          <p:cNvPr id="9" name="CaixaDeTexto 8">
            <a:extLst>
              <a:ext uri="{FF2B5EF4-FFF2-40B4-BE49-F238E27FC236}">
                <a16:creationId xmlns:a16="http://schemas.microsoft.com/office/drawing/2014/main" id="{420C2BAB-A5B4-B354-EB0B-128DF4DDAD7E}"/>
              </a:ext>
            </a:extLst>
          </p:cNvPr>
          <p:cNvSpPr txBox="1"/>
          <p:nvPr/>
        </p:nvSpPr>
        <p:spPr>
          <a:xfrm>
            <a:off x="5426316" y="4722839"/>
            <a:ext cx="3096344" cy="338554"/>
          </a:xfrm>
          <a:prstGeom prst="rect">
            <a:avLst/>
          </a:prstGeom>
          <a:noFill/>
        </p:spPr>
        <p:txBody>
          <a:bodyPr wrap="square" rtlCol="0">
            <a:spAutoFit/>
          </a:bodyPr>
          <a:lstStyle/>
          <a:p>
            <a:r>
              <a:rPr lang="pt-BR" sz="1600" b="1" dirty="0">
                <a:latin typeface="Arial" panose="020B0604020202020204" pitchFamily="34" charset="0"/>
                <a:cs typeface="Arial" panose="020B0604020202020204" pitchFamily="34" charset="0"/>
              </a:rPr>
              <a:t>Gasto per capita</a:t>
            </a:r>
          </a:p>
        </p:txBody>
      </p:sp>
      <p:sp>
        <p:nvSpPr>
          <p:cNvPr id="10" name="CaixaDeTexto 9">
            <a:extLst>
              <a:ext uri="{FF2B5EF4-FFF2-40B4-BE49-F238E27FC236}">
                <a16:creationId xmlns:a16="http://schemas.microsoft.com/office/drawing/2014/main" id="{EFF445C1-6297-49E6-2B21-9BA02AED060C}"/>
              </a:ext>
            </a:extLst>
          </p:cNvPr>
          <p:cNvSpPr txBox="1"/>
          <p:nvPr/>
        </p:nvSpPr>
        <p:spPr>
          <a:xfrm>
            <a:off x="1440478" y="6369250"/>
            <a:ext cx="9159098" cy="841256"/>
          </a:xfrm>
          <a:prstGeom prst="rect">
            <a:avLst/>
          </a:prstGeom>
          <a:noFill/>
        </p:spPr>
        <p:txBody>
          <a:bodyPr wrap="square" rtlCol="0">
            <a:spAutoFit/>
          </a:bodyPr>
          <a:lstStyle/>
          <a:p>
            <a:pPr>
              <a:spcAft>
                <a:spcPts val="800"/>
              </a:spcAft>
            </a:pPr>
            <a:r>
              <a:rPr lang="pt-BR" sz="800" dirty="0">
                <a:latin typeface="Arial" panose="020B0604020202020204" pitchFamily="34" charset="0"/>
                <a:cs typeface="Arial" pitchFamily="34" charset="0"/>
              </a:rPr>
              <a:t>Fontes:                                                                                                                                                                                                                                                                                                                              </a:t>
            </a:r>
            <a:r>
              <a:rPr lang="pt-BR" sz="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Berwick</a:t>
            </a:r>
            <a:r>
              <a:rPr lang="pt-BR" sz="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DM et al. The triple </a:t>
            </a:r>
            <a:r>
              <a:rPr lang="pt-BR" sz="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aim</a:t>
            </a:r>
            <a:r>
              <a:rPr lang="pt-BR" sz="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care</a:t>
            </a:r>
            <a:r>
              <a:rPr lang="pt-BR" sz="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health</a:t>
            </a:r>
            <a:r>
              <a:rPr lang="pt-BR" sz="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a:t>
            </a:r>
            <a:r>
              <a:rPr lang="pt-BR" sz="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cost. Health Affairs. 2008; 759-769.                                                                                                                                                                                  Maureen B, </a:t>
            </a:r>
            <a:r>
              <a:rPr lang="pt-BR" sz="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Kenney</a:t>
            </a:r>
            <a:r>
              <a:rPr lang="pt-BR" sz="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 Buscando o Triple </a:t>
            </a:r>
            <a:r>
              <a:rPr lang="pt-BR" sz="8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Aim</a:t>
            </a:r>
            <a:r>
              <a:rPr lang="pt-BR" sz="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 saúde: 8 inovadores mostram o caminho para melhor tratamento, melhor saúde e menores custos. São Paulo: Atheneu Editora; 2015.  </a:t>
            </a:r>
            <a:endParaRPr lang="pt-BR" sz="800" dirty="0">
              <a:effectLst/>
              <a:latin typeface="Arial" panose="020B0604020202020204" pitchFamily="34" charset="0"/>
              <a:ea typeface="Calibri" panose="020F0502020204030204" pitchFamily="34" charset="0"/>
              <a:cs typeface="Arial" panose="020B0604020202020204" pitchFamily="34" charset="0"/>
            </a:endParaRPr>
          </a:p>
          <a:p>
            <a:endParaRPr lang="pt-BR" dirty="0"/>
          </a:p>
        </p:txBody>
      </p:sp>
      <p:sp>
        <p:nvSpPr>
          <p:cNvPr id="11" name="CaixaDeTexto 10">
            <a:extLst>
              <a:ext uri="{FF2B5EF4-FFF2-40B4-BE49-F238E27FC236}">
                <a16:creationId xmlns:a16="http://schemas.microsoft.com/office/drawing/2014/main" id="{5A48C797-6D2D-C03B-8F8C-909F5DCDD787}"/>
              </a:ext>
            </a:extLst>
          </p:cNvPr>
          <p:cNvSpPr txBox="1"/>
          <p:nvPr/>
        </p:nvSpPr>
        <p:spPr>
          <a:xfrm>
            <a:off x="8332237" y="1502229"/>
            <a:ext cx="3282588" cy="646331"/>
          </a:xfrm>
          <a:prstGeom prst="rect">
            <a:avLst/>
          </a:prstGeom>
          <a:noFill/>
        </p:spPr>
        <p:txBody>
          <a:bodyPr wrap="square" rtlCol="0">
            <a:spAutoFit/>
          </a:bodyPr>
          <a:lstStyle/>
          <a:p>
            <a:pPr algn="ctr"/>
            <a:r>
              <a:rPr lang="pt-BR" b="1" dirty="0">
                <a:latin typeface="Arial" panose="020B0604020202020204" pitchFamily="34" charset="0"/>
                <a:cs typeface="Arial" panose="020B0604020202020204" pitchFamily="34" charset="0"/>
              </a:rPr>
              <a:t>A Tripla Meta pressupõe uma organização em  RAS </a:t>
            </a:r>
          </a:p>
        </p:txBody>
      </p:sp>
      <p:sp>
        <p:nvSpPr>
          <p:cNvPr id="12" name="Seta: para a Direita 11">
            <a:extLst>
              <a:ext uri="{FF2B5EF4-FFF2-40B4-BE49-F238E27FC236}">
                <a16:creationId xmlns:a16="http://schemas.microsoft.com/office/drawing/2014/main" id="{9095F5D2-A3B4-DEBC-7542-960CE5BCC51C}"/>
              </a:ext>
            </a:extLst>
          </p:cNvPr>
          <p:cNvSpPr/>
          <p:nvPr/>
        </p:nvSpPr>
        <p:spPr>
          <a:xfrm>
            <a:off x="6354147" y="3237722"/>
            <a:ext cx="1595535" cy="19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95F6DA4F-3AB3-C7C1-B8D0-EC114EE8FB9A}"/>
              </a:ext>
            </a:extLst>
          </p:cNvPr>
          <p:cNvSpPr txBox="1"/>
          <p:nvPr/>
        </p:nvSpPr>
        <p:spPr>
          <a:xfrm>
            <a:off x="8384159" y="2364060"/>
            <a:ext cx="3557241" cy="3631763"/>
          </a:xfrm>
          <a:prstGeom prst="rect">
            <a:avLst/>
          </a:prstGeom>
          <a:noFill/>
        </p:spPr>
        <p:txBody>
          <a:bodyPr wrap="square" rtlCol="0">
            <a:spAutoFit/>
          </a:bodyPr>
          <a:lstStyle/>
          <a:p>
            <a:r>
              <a:rPr lang="pt-BR" altLang="pt-BR" b="1" dirty="0">
                <a:latin typeface="Arial" panose="020B0604020202020204" pitchFamily="34" charset="0"/>
                <a:cs typeface="Arial" panose="020B0604020202020204" pitchFamily="34" charset="0"/>
              </a:rPr>
              <a:t>O espaço </a:t>
            </a:r>
            <a:r>
              <a:rPr lang="pt-BR" altLang="pt-BR" b="1" dirty="0" err="1">
                <a:latin typeface="Arial" panose="020B0604020202020204" pitchFamily="34" charset="0"/>
                <a:cs typeface="Arial" panose="020B0604020202020204" pitchFamily="34" charset="0"/>
              </a:rPr>
              <a:t>macrointegrador</a:t>
            </a:r>
            <a:r>
              <a:rPr lang="pt-BR" altLang="pt-BR" b="1" dirty="0">
                <a:latin typeface="Arial" panose="020B0604020202020204" pitchFamily="34" charset="0"/>
                <a:cs typeface="Arial" panose="020B0604020202020204" pitchFamily="34" charset="0"/>
              </a:rPr>
              <a:t>                                                                         </a:t>
            </a:r>
            <a:r>
              <a:rPr lang="pt-BR" altLang="pt-BR" sz="1600" b="1" dirty="0">
                <a:latin typeface="Arial" panose="020B0604020202020204" pitchFamily="34" charset="0"/>
                <a:cs typeface="Arial" panose="020B0604020202020204" pitchFamily="34" charset="0"/>
              </a:rPr>
              <a:t>Um </a:t>
            </a:r>
            <a:r>
              <a:rPr lang="pt-BR" altLang="pt-BR" sz="1600" b="1" dirty="0" err="1">
                <a:latin typeface="Arial" panose="020B0604020202020204" pitchFamily="34" charset="0"/>
                <a:cs typeface="Arial" panose="020B0604020202020204" pitchFamily="34" charset="0"/>
              </a:rPr>
              <a:t>macroespaço</a:t>
            </a:r>
            <a:r>
              <a:rPr lang="pt-BR" altLang="pt-BR" sz="1600" b="1" dirty="0">
                <a:latin typeface="Arial" panose="020B0604020202020204" pitchFamily="34" charset="0"/>
                <a:cs typeface="Arial" panose="020B0604020202020204" pitchFamily="34" charset="0"/>
              </a:rPr>
              <a:t> de governança constituído por um ente  que                                     pode agregar, coordenar e otimizar os recursos para uma                         determinada população: CIB/CIR</a:t>
            </a:r>
          </a:p>
          <a:p>
            <a:r>
              <a:rPr lang="pt-BR" altLang="pt-BR" b="1" dirty="0">
                <a:latin typeface="Arial" panose="020B0604020202020204" pitchFamily="34" charset="0"/>
                <a:cs typeface="Arial" panose="020B0604020202020204" pitchFamily="34" charset="0"/>
              </a:rPr>
              <a:t>O espaço </a:t>
            </a:r>
            <a:r>
              <a:rPr lang="pt-BR" altLang="pt-BR" b="1" dirty="0" err="1">
                <a:latin typeface="Arial" panose="020B0604020202020204" pitchFamily="34" charset="0"/>
                <a:cs typeface="Arial" panose="020B0604020202020204" pitchFamily="34" charset="0"/>
              </a:rPr>
              <a:t>microintegrador</a:t>
            </a:r>
            <a:r>
              <a:rPr lang="pt-BR" altLang="pt-BR" b="1" dirty="0">
                <a:latin typeface="Arial" panose="020B0604020202020204" pitchFamily="34" charset="0"/>
                <a:cs typeface="Arial" panose="020B0604020202020204" pitchFamily="34" charset="0"/>
              </a:rPr>
              <a:t>:                                                                      </a:t>
            </a:r>
            <a:r>
              <a:rPr lang="pt-BR" altLang="pt-BR" sz="1600" b="1" dirty="0">
                <a:latin typeface="Arial" panose="020B0604020202020204" pitchFamily="34" charset="0"/>
                <a:cs typeface="Arial" panose="020B0604020202020204" pitchFamily="34" charset="0"/>
              </a:rPr>
              <a:t>Um </a:t>
            </a:r>
            <a:r>
              <a:rPr lang="pt-BR" altLang="pt-BR" sz="1600" b="1" dirty="0" err="1">
                <a:latin typeface="Arial" panose="020B0604020202020204" pitchFamily="34" charset="0"/>
                <a:cs typeface="Arial" panose="020B0604020202020204" pitchFamily="34" charset="0"/>
              </a:rPr>
              <a:t>microespaço</a:t>
            </a:r>
            <a:r>
              <a:rPr lang="pt-BR" altLang="pt-BR" sz="1600" b="1" dirty="0">
                <a:latin typeface="Arial" panose="020B0604020202020204" pitchFamily="34" charset="0"/>
                <a:cs typeface="Arial" panose="020B0604020202020204" pitchFamily="34" charset="0"/>
              </a:rPr>
              <a:t> constituído por um microssistema clínico que garante que o cuidado mais apropriado será prestado a cada pessoa usuária no tempo certo e no lugar certo: a equipe de APS</a:t>
            </a:r>
          </a:p>
          <a:p>
            <a:endParaRPr lang="pt-BR" dirty="0"/>
          </a:p>
        </p:txBody>
      </p:sp>
    </p:spTree>
    <p:extLst>
      <p:ext uri="{BB962C8B-B14F-4D97-AF65-F5344CB8AC3E}">
        <p14:creationId xmlns:p14="http://schemas.microsoft.com/office/powerpoint/2010/main" val="216457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9146D9B-5269-4FD4-8401-8617118964C1}"/>
              </a:ext>
            </a:extLst>
          </p:cNvPr>
          <p:cNvSpPr txBox="1">
            <a:spLocks/>
          </p:cNvSpPr>
          <p:nvPr/>
        </p:nvSpPr>
        <p:spPr>
          <a:xfrm>
            <a:off x="1284662" y="373008"/>
            <a:ext cx="864096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A transição dos sistemas de atenção à saúde:                   dos sistema</a:t>
            </a:r>
            <a:r>
              <a:rPr lang="pt-BR" sz="2600" b="1" dirty="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s fragmentados para as RAS</a:t>
            </a:r>
            <a:endParaRPr kumimoji="0" lang="pt-BR" sz="2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5" name="Espaço Reservado para Conteúdo 3">
            <a:extLst>
              <a:ext uri="{FF2B5EF4-FFF2-40B4-BE49-F238E27FC236}">
                <a16:creationId xmlns:a16="http://schemas.microsoft.com/office/drawing/2014/main" id="{D45805AF-7AA3-401F-9864-3CA7A3F519FD}"/>
              </a:ext>
            </a:extLst>
          </p:cNvPr>
          <p:cNvSpPr txBox="1">
            <a:spLocks/>
          </p:cNvSpPr>
          <p:nvPr/>
        </p:nvSpPr>
        <p:spPr>
          <a:xfrm>
            <a:off x="1068276" y="1916832"/>
            <a:ext cx="4244280" cy="4525963"/>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Organizados por um contínuo de atenção</a:t>
            </a:r>
            <a:endParaRPr kumimoji="0" lang="pt-BR"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Organizados por uma rede </a:t>
            </a:r>
            <a:r>
              <a:rPr kumimoji="0" lang="pt-BR" b="1" i="0" u="none" strike="noStrike" kern="1200" cap="none" spc="0" normalizeH="0" baseline="0" noProof="0" dirty="0" err="1">
                <a:ln>
                  <a:noFill/>
                </a:ln>
                <a:solidFill>
                  <a:schemeClr val="tx1"/>
                </a:solidFill>
                <a:effectLst/>
                <a:uLnTx/>
                <a:uFillTx/>
                <a:latin typeface="Arial" pitchFamily="34" charset="0"/>
                <a:ea typeface="+mn-ea"/>
                <a:cs typeface="Arial" pitchFamily="34" charset="0"/>
              </a:rPr>
              <a:t>poliárquica</a:t>
            </a:r>
            <a:endParaRPr kumimoji="0" lang="pt-BR"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Orientados equilibradamente para a atenção a condições crônicas e agudas</a:t>
            </a:r>
            <a:endParaRPr kumimoji="0" lang="pt-BR"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Voltados para uma população</a:t>
            </a:r>
            <a:endParaRPr kumimoji="0" lang="pt-BR"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O sujeito é agente de sua saúde</a:t>
            </a:r>
            <a:endParaRPr kumimoji="0" lang="pt-BR"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Ação proativa</a:t>
            </a:r>
            <a:endParaRPr kumimoji="0" lang="pt-BR"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Atenção integral</a:t>
            </a:r>
            <a:endParaRPr kumimoji="0" lang="pt-BR"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kumimoji="0" lang="pt-BR"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Ênfase no cuidado multiprofissional interdisciplinar</a:t>
            </a:r>
          </a:p>
          <a:p>
            <a:pPr marL="342900" marR="0" lvl="0" indent="-342900" algn="l" defTabSz="914400" rtl="0" eaLnBrk="0" fontAlgn="base" latinLnBrk="0" hangingPunct="0">
              <a:lnSpc>
                <a:spcPct val="100000"/>
              </a:lnSpc>
              <a:spcBef>
                <a:spcPct val="20000"/>
              </a:spcBef>
              <a:spcAft>
                <a:spcPts val="0"/>
              </a:spcAft>
              <a:buClrTx/>
              <a:buSzTx/>
              <a:buFont typeface="Arial" pitchFamily="34" charset="0"/>
              <a:buChar char="•"/>
              <a:tabLst/>
              <a:defRPr/>
            </a:pPr>
            <a:r>
              <a:rPr lang="pt-BR" b="1" dirty="0">
                <a:latin typeface="Arial" pitchFamily="34" charset="0"/>
                <a:cs typeface="Arial" pitchFamily="34" charset="0"/>
              </a:rPr>
              <a:t>A coordenação pela APS</a:t>
            </a:r>
            <a:r>
              <a:rPr kumimoji="0" lang="pt-BR"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aixaDeTexto 5">
            <a:extLst>
              <a:ext uri="{FF2B5EF4-FFF2-40B4-BE49-F238E27FC236}">
                <a16:creationId xmlns:a16="http://schemas.microsoft.com/office/drawing/2014/main" id="{849B0B66-EB3E-417C-8A4D-84B6C4DB11ED}"/>
              </a:ext>
            </a:extLst>
          </p:cNvPr>
          <p:cNvSpPr txBox="1"/>
          <p:nvPr/>
        </p:nvSpPr>
        <p:spPr>
          <a:xfrm>
            <a:off x="1429583" y="6633963"/>
            <a:ext cx="7920880" cy="338554"/>
          </a:xfrm>
          <a:prstGeom prst="rect">
            <a:avLst/>
          </a:prstGeom>
          <a:noFill/>
        </p:spPr>
        <p:txBody>
          <a:bodyPr wrap="square" rtlCol="0">
            <a:spAutoFit/>
          </a:bodyPr>
          <a:lstStyle/>
          <a:p>
            <a:r>
              <a:rPr lang="pt-BR" sz="800" dirty="0">
                <a:latin typeface="Arial" pitchFamily="34" charset="0"/>
                <a:cs typeface="Arial" pitchFamily="34" charset="0"/>
              </a:rPr>
              <a:t>Fonte: Mendes EV. As redes de atenção à saúde. Brasília: Organização Pan-Americana da Saúde; 2011.</a:t>
            </a:r>
          </a:p>
          <a:p>
            <a:r>
              <a:rPr lang="pt-BR" sz="800" dirty="0"/>
              <a:t>                                </a:t>
            </a:r>
          </a:p>
        </p:txBody>
      </p:sp>
      <p:grpSp>
        <p:nvGrpSpPr>
          <p:cNvPr id="7" name="Group 12">
            <a:extLst>
              <a:ext uri="{FF2B5EF4-FFF2-40B4-BE49-F238E27FC236}">
                <a16:creationId xmlns:a16="http://schemas.microsoft.com/office/drawing/2014/main" id="{AE149854-DDF7-4946-ABAA-53F41AD6D031}"/>
              </a:ext>
            </a:extLst>
          </p:cNvPr>
          <p:cNvGrpSpPr>
            <a:grpSpLocks/>
          </p:cNvGrpSpPr>
          <p:nvPr/>
        </p:nvGrpSpPr>
        <p:grpSpPr bwMode="auto">
          <a:xfrm>
            <a:off x="6542151" y="2564904"/>
            <a:ext cx="3352800" cy="3133725"/>
            <a:chOff x="3504" y="2064"/>
            <a:chExt cx="2112" cy="1974"/>
          </a:xfrm>
        </p:grpSpPr>
        <p:sp>
          <p:nvSpPr>
            <p:cNvPr id="8" name="Oval 13">
              <a:extLst>
                <a:ext uri="{FF2B5EF4-FFF2-40B4-BE49-F238E27FC236}">
                  <a16:creationId xmlns:a16="http://schemas.microsoft.com/office/drawing/2014/main" id="{1449B24C-2FCB-410A-815A-CC29D142DB1A}"/>
                </a:ext>
              </a:extLst>
            </p:cNvPr>
            <p:cNvSpPr>
              <a:spLocks noChangeArrowheads="1"/>
            </p:cNvSpPr>
            <p:nvPr/>
          </p:nvSpPr>
          <p:spPr bwMode="auto">
            <a:xfrm>
              <a:off x="4824" y="2109"/>
              <a:ext cx="572" cy="493"/>
            </a:xfrm>
            <a:prstGeom prst="ellipse">
              <a:avLst/>
            </a:prstGeom>
            <a:solidFill>
              <a:schemeClr val="accent1"/>
            </a:solidFill>
            <a:ln w="9525">
              <a:solidFill>
                <a:srgbClr val="009900"/>
              </a:solidFill>
              <a:round/>
              <a:headEnd/>
              <a:tailEnd/>
            </a:ln>
            <a:effectLst/>
          </p:spPr>
          <p:txBody>
            <a:bodyPr wrap="none" anchor="ctr"/>
            <a:lstStyle/>
            <a:p>
              <a:endParaRPr lang="pt-BR"/>
            </a:p>
          </p:txBody>
        </p:sp>
        <p:grpSp>
          <p:nvGrpSpPr>
            <p:cNvPr id="9" name="Group 14">
              <a:extLst>
                <a:ext uri="{FF2B5EF4-FFF2-40B4-BE49-F238E27FC236}">
                  <a16:creationId xmlns:a16="http://schemas.microsoft.com/office/drawing/2014/main" id="{4AE3F8FE-7F6A-402F-A7CF-BF774446318B}"/>
                </a:ext>
              </a:extLst>
            </p:cNvPr>
            <p:cNvGrpSpPr>
              <a:grpSpLocks/>
            </p:cNvGrpSpPr>
            <p:nvPr/>
          </p:nvGrpSpPr>
          <p:grpSpPr bwMode="auto">
            <a:xfrm>
              <a:off x="3504" y="2064"/>
              <a:ext cx="2112" cy="1974"/>
              <a:chOff x="3312" y="1200"/>
              <a:chExt cx="2304" cy="2112"/>
            </a:xfrm>
          </p:grpSpPr>
          <p:sp>
            <p:nvSpPr>
              <p:cNvPr id="10" name="Oval 15">
                <a:extLst>
                  <a:ext uri="{FF2B5EF4-FFF2-40B4-BE49-F238E27FC236}">
                    <a16:creationId xmlns:a16="http://schemas.microsoft.com/office/drawing/2014/main" id="{EFC31EE0-2C00-4736-B128-05C5A8FF8B76}"/>
                  </a:ext>
                </a:extLst>
              </p:cNvPr>
              <p:cNvSpPr>
                <a:spLocks noChangeArrowheads="1"/>
              </p:cNvSpPr>
              <p:nvPr/>
            </p:nvSpPr>
            <p:spPr bwMode="auto">
              <a:xfrm>
                <a:off x="4176" y="1920"/>
                <a:ext cx="624" cy="528"/>
              </a:xfrm>
              <a:prstGeom prst="ellipse">
                <a:avLst/>
              </a:prstGeom>
              <a:solidFill>
                <a:schemeClr val="accent1"/>
              </a:solidFill>
              <a:ln w="9525">
                <a:solidFill>
                  <a:srgbClr val="009900"/>
                </a:solidFill>
                <a:round/>
                <a:headEnd/>
                <a:tailEnd/>
              </a:ln>
              <a:effectLst/>
            </p:spPr>
            <p:txBody>
              <a:bodyPr wrap="none" anchor="ctr"/>
              <a:lstStyle/>
              <a:p>
                <a:endParaRPr lang="pt-BR"/>
              </a:p>
            </p:txBody>
          </p:sp>
          <p:sp>
            <p:nvSpPr>
              <p:cNvPr id="11" name="Oval 16">
                <a:extLst>
                  <a:ext uri="{FF2B5EF4-FFF2-40B4-BE49-F238E27FC236}">
                    <a16:creationId xmlns:a16="http://schemas.microsoft.com/office/drawing/2014/main" id="{13FAEDAA-91AC-45E5-B325-6A6F32D12308}"/>
                  </a:ext>
                </a:extLst>
              </p:cNvPr>
              <p:cNvSpPr>
                <a:spLocks noChangeArrowheads="1"/>
              </p:cNvSpPr>
              <p:nvPr/>
            </p:nvSpPr>
            <p:spPr bwMode="auto">
              <a:xfrm>
                <a:off x="3600" y="1200"/>
                <a:ext cx="624" cy="528"/>
              </a:xfrm>
              <a:prstGeom prst="ellipse">
                <a:avLst/>
              </a:prstGeom>
              <a:solidFill>
                <a:schemeClr val="accent1"/>
              </a:solidFill>
              <a:ln w="9525">
                <a:solidFill>
                  <a:srgbClr val="009900"/>
                </a:solidFill>
                <a:round/>
                <a:headEnd/>
                <a:tailEnd/>
              </a:ln>
              <a:effectLst/>
            </p:spPr>
            <p:txBody>
              <a:bodyPr wrap="none" anchor="ctr"/>
              <a:lstStyle/>
              <a:p>
                <a:endParaRPr lang="pt-BR"/>
              </a:p>
            </p:txBody>
          </p:sp>
          <p:sp>
            <p:nvSpPr>
              <p:cNvPr id="12" name="Oval 17">
                <a:extLst>
                  <a:ext uri="{FF2B5EF4-FFF2-40B4-BE49-F238E27FC236}">
                    <a16:creationId xmlns:a16="http://schemas.microsoft.com/office/drawing/2014/main" id="{B82535FD-529F-4214-AE8E-96FDD28B94FF}"/>
                  </a:ext>
                </a:extLst>
              </p:cNvPr>
              <p:cNvSpPr>
                <a:spLocks noChangeArrowheads="1"/>
              </p:cNvSpPr>
              <p:nvPr/>
            </p:nvSpPr>
            <p:spPr bwMode="auto">
              <a:xfrm>
                <a:off x="4176" y="2784"/>
                <a:ext cx="624" cy="528"/>
              </a:xfrm>
              <a:prstGeom prst="ellipse">
                <a:avLst/>
              </a:prstGeom>
              <a:solidFill>
                <a:schemeClr val="accent1"/>
              </a:solidFill>
              <a:ln w="9525">
                <a:solidFill>
                  <a:srgbClr val="009900"/>
                </a:solidFill>
                <a:round/>
                <a:headEnd/>
                <a:tailEnd/>
              </a:ln>
              <a:effectLst/>
            </p:spPr>
            <p:txBody>
              <a:bodyPr wrap="none" anchor="ctr"/>
              <a:lstStyle/>
              <a:p>
                <a:endParaRPr lang="pt-BR"/>
              </a:p>
            </p:txBody>
          </p:sp>
          <p:sp>
            <p:nvSpPr>
              <p:cNvPr id="13" name="Oval 18">
                <a:extLst>
                  <a:ext uri="{FF2B5EF4-FFF2-40B4-BE49-F238E27FC236}">
                    <a16:creationId xmlns:a16="http://schemas.microsoft.com/office/drawing/2014/main" id="{EB05BC4E-A94E-466A-9608-C5097F310EB8}"/>
                  </a:ext>
                </a:extLst>
              </p:cNvPr>
              <p:cNvSpPr>
                <a:spLocks noChangeArrowheads="1"/>
              </p:cNvSpPr>
              <p:nvPr/>
            </p:nvSpPr>
            <p:spPr bwMode="auto">
              <a:xfrm>
                <a:off x="3312" y="2160"/>
                <a:ext cx="624" cy="528"/>
              </a:xfrm>
              <a:prstGeom prst="ellipse">
                <a:avLst/>
              </a:prstGeom>
              <a:solidFill>
                <a:schemeClr val="accent1"/>
              </a:solidFill>
              <a:ln w="9525">
                <a:solidFill>
                  <a:srgbClr val="009900"/>
                </a:solidFill>
                <a:round/>
                <a:headEnd/>
                <a:tailEnd/>
              </a:ln>
              <a:effectLst/>
            </p:spPr>
            <p:txBody>
              <a:bodyPr wrap="none" anchor="ctr"/>
              <a:lstStyle/>
              <a:p>
                <a:endParaRPr lang="pt-BR"/>
              </a:p>
            </p:txBody>
          </p:sp>
          <p:sp>
            <p:nvSpPr>
              <p:cNvPr id="14" name="Text Box 19">
                <a:extLst>
                  <a:ext uri="{FF2B5EF4-FFF2-40B4-BE49-F238E27FC236}">
                    <a16:creationId xmlns:a16="http://schemas.microsoft.com/office/drawing/2014/main" id="{D0422AE5-8D78-4A78-8D46-9F127077D184}"/>
                  </a:ext>
                </a:extLst>
              </p:cNvPr>
              <p:cNvSpPr txBox="1">
                <a:spLocks noChangeArrowheads="1"/>
              </p:cNvSpPr>
              <p:nvPr/>
            </p:nvSpPr>
            <p:spPr bwMode="auto">
              <a:xfrm>
                <a:off x="4224" y="2016"/>
                <a:ext cx="528" cy="280"/>
              </a:xfrm>
              <a:prstGeom prst="rect">
                <a:avLst/>
              </a:prstGeom>
              <a:noFill/>
              <a:ln w="9525">
                <a:noFill/>
                <a:miter lim="800000"/>
                <a:headEnd/>
                <a:tailEnd/>
              </a:ln>
              <a:effectLst/>
            </p:spPr>
            <p:txBody>
              <a:bodyPr>
                <a:spAutoFit/>
              </a:bodyPr>
              <a:lstStyle/>
              <a:p>
                <a:pPr eaLnBrk="0" hangingPunct="0">
                  <a:spcBef>
                    <a:spcPct val="50000"/>
                  </a:spcBef>
                </a:pPr>
                <a:r>
                  <a:rPr lang="pt-BR" sz="2100" dirty="0">
                    <a:latin typeface="+mn-lt"/>
                  </a:rPr>
                  <a:t> APS</a:t>
                </a:r>
              </a:p>
            </p:txBody>
          </p:sp>
          <p:sp>
            <p:nvSpPr>
              <p:cNvPr id="15" name="Line 20">
                <a:extLst>
                  <a:ext uri="{FF2B5EF4-FFF2-40B4-BE49-F238E27FC236}">
                    <a16:creationId xmlns:a16="http://schemas.microsoft.com/office/drawing/2014/main" id="{45EFED13-85A8-4F43-A43D-DADB8C4311AD}"/>
                  </a:ext>
                </a:extLst>
              </p:cNvPr>
              <p:cNvSpPr>
                <a:spLocks noChangeShapeType="1"/>
              </p:cNvSpPr>
              <p:nvPr/>
            </p:nvSpPr>
            <p:spPr bwMode="auto">
              <a:xfrm flipH="1">
                <a:off x="3504" y="1776"/>
                <a:ext cx="144" cy="336"/>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16" name="Line 21">
                <a:extLst>
                  <a:ext uri="{FF2B5EF4-FFF2-40B4-BE49-F238E27FC236}">
                    <a16:creationId xmlns:a16="http://schemas.microsoft.com/office/drawing/2014/main" id="{FD50A7B7-F455-408A-9552-5A10576A071C}"/>
                  </a:ext>
                </a:extLst>
              </p:cNvPr>
              <p:cNvSpPr>
                <a:spLocks noChangeShapeType="1"/>
              </p:cNvSpPr>
              <p:nvPr/>
            </p:nvSpPr>
            <p:spPr bwMode="auto">
              <a:xfrm rot="19251361" flipH="1">
                <a:off x="5232" y="1824"/>
                <a:ext cx="144" cy="336"/>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17" name="Line 22">
                <a:extLst>
                  <a:ext uri="{FF2B5EF4-FFF2-40B4-BE49-F238E27FC236}">
                    <a16:creationId xmlns:a16="http://schemas.microsoft.com/office/drawing/2014/main" id="{800C6559-8645-47CA-9F4D-5726479F3299}"/>
                  </a:ext>
                </a:extLst>
              </p:cNvPr>
              <p:cNvSpPr>
                <a:spLocks noChangeShapeType="1"/>
              </p:cNvSpPr>
              <p:nvPr/>
            </p:nvSpPr>
            <p:spPr bwMode="auto">
              <a:xfrm rot="1600518" flipH="1">
                <a:off x="4896" y="2688"/>
                <a:ext cx="144" cy="336"/>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18" name="Line 23">
                <a:extLst>
                  <a:ext uri="{FF2B5EF4-FFF2-40B4-BE49-F238E27FC236}">
                    <a16:creationId xmlns:a16="http://schemas.microsoft.com/office/drawing/2014/main" id="{C86629CD-9F02-4552-931C-78B55CAF699C}"/>
                  </a:ext>
                </a:extLst>
              </p:cNvPr>
              <p:cNvSpPr>
                <a:spLocks noChangeShapeType="1"/>
              </p:cNvSpPr>
              <p:nvPr/>
            </p:nvSpPr>
            <p:spPr bwMode="auto">
              <a:xfrm rot="16850418" flipH="1">
                <a:off x="3888" y="2640"/>
                <a:ext cx="144" cy="336"/>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21" name="Line 24">
                <a:extLst>
                  <a:ext uri="{FF2B5EF4-FFF2-40B4-BE49-F238E27FC236}">
                    <a16:creationId xmlns:a16="http://schemas.microsoft.com/office/drawing/2014/main" id="{77698F90-CBC6-49B3-92B1-1B6AA66A7458}"/>
                  </a:ext>
                </a:extLst>
              </p:cNvPr>
              <p:cNvSpPr>
                <a:spLocks noChangeShapeType="1"/>
              </p:cNvSpPr>
              <p:nvPr/>
            </p:nvSpPr>
            <p:spPr bwMode="auto">
              <a:xfrm>
                <a:off x="4320" y="1440"/>
                <a:ext cx="384" cy="0"/>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22" name="Line 25">
                <a:extLst>
                  <a:ext uri="{FF2B5EF4-FFF2-40B4-BE49-F238E27FC236}">
                    <a16:creationId xmlns:a16="http://schemas.microsoft.com/office/drawing/2014/main" id="{41086912-B0FA-44BE-BB0E-817D8AEF5C69}"/>
                  </a:ext>
                </a:extLst>
              </p:cNvPr>
              <p:cNvSpPr>
                <a:spLocks noChangeShapeType="1"/>
              </p:cNvSpPr>
              <p:nvPr/>
            </p:nvSpPr>
            <p:spPr bwMode="auto">
              <a:xfrm>
                <a:off x="4464" y="2496"/>
                <a:ext cx="0" cy="288"/>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23" name="Line 26">
                <a:extLst>
                  <a:ext uri="{FF2B5EF4-FFF2-40B4-BE49-F238E27FC236}">
                    <a16:creationId xmlns:a16="http://schemas.microsoft.com/office/drawing/2014/main" id="{31C5C4BA-F8CA-47B4-8E8D-7B27CE24F430}"/>
                  </a:ext>
                </a:extLst>
              </p:cNvPr>
              <p:cNvSpPr>
                <a:spLocks noChangeShapeType="1"/>
              </p:cNvSpPr>
              <p:nvPr/>
            </p:nvSpPr>
            <p:spPr bwMode="auto">
              <a:xfrm flipV="1">
                <a:off x="3936" y="2256"/>
                <a:ext cx="240" cy="48"/>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24" name="Line 27">
                <a:extLst>
                  <a:ext uri="{FF2B5EF4-FFF2-40B4-BE49-F238E27FC236}">
                    <a16:creationId xmlns:a16="http://schemas.microsoft.com/office/drawing/2014/main" id="{DE98B5A0-C27F-4505-AEAD-F67C54555AAF}"/>
                  </a:ext>
                </a:extLst>
              </p:cNvPr>
              <p:cNvSpPr>
                <a:spLocks noChangeShapeType="1"/>
              </p:cNvSpPr>
              <p:nvPr/>
            </p:nvSpPr>
            <p:spPr bwMode="auto">
              <a:xfrm>
                <a:off x="4176" y="1680"/>
                <a:ext cx="144" cy="240"/>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25" name="Line 28">
                <a:extLst>
                  <a:ext uri="{FF2B5EF4-FFF2-40B4-BE49-F238E27FC236}">
                    <a16:creationId xmlns:a16="http://schemas.microsoft.com/office/drawing/2014/main" id="{460A8F2D-3D42-48E7-9199-529375FB35F7}"/>
                  </a:ext>
                </a:extLst>
              </p:cNvPr>
              <p:cNvSpPr>
                <a:spLocks noChangeShapeType="1"/>
              </p:cNvSpPr>
              <p:nvPr/>
            </p:nvSpPr>
            <p:spPr bwMode="auto">
              <a:xfrm flipH="1">
                <a:off x="4704" y="1728"/>
                <a:ext cx="192" cy="192"/>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26" name="Line 29">
                <a:extLst>
                  <a:ext uri="{FF2B5EF4-FFF2-40B4-BE49-F238E27FC236}">
                    <a16:creationId xmlns:a16="http://schemas.microsoft.com/office/drawing/2014/main" id="{EFBE5784-E832-4BC1-9F80-451C25000502}"/>
                  </a:ext>
                </a:extLst>
              </p:cNvPr>
              <p:cNvSpPr>
                <a:spLocks noChangeShapeType="1"/>
              </p:cNvSpPr>
              <p:nvPr/>
            </p:nvSpPr>
            <p:spPr bwMode="auto">
              <a:xfrm>
                <a:off x="4800" y="2256"/>
                <a:ext cx="240" cy="48"/>
              </a:xfrm>
              <a:prstGeom prst="line">
                <a:avLst/>
              </a:prstGeom>
              <a:noFill/>
              <a:ln w="9525">
                <a:solidFill>
                  <a:schemeClr val="tx1"/>
                </a:solidFill>
                <a:round/>
                <a:headEnd type="triangle" w="med" len="med"/>
                <a:tailEnd type="triangle" w="med" len="med"/>
              </a:ln>
              <a:effectLst/>
            </p:spPr>
            <p:txBody>
              <a:bodyPr wrap="none" anchor="ctr"/>
              <a:lstStyle/>
              <a:p>
                <a:endParaRPr lang="pt-BR"/>
              </a:p>
            </p:txBody>
          </p:sp>
          <p:sp>
            <p:nvSpPr>
              <p:cNvPr id="27" name="Oval 30">
                <a:extLst>
                  <a:ext uri="{FF2B5EF4-FFF2-40B4-BE49-F238E27FC236}">
                    <a16:creationId xmlns:a16="http://schemas.microsoft.com/office/drawing/2014/main" id="{F8943034-F91B-4955-91B5-5D9A3128F720}"/>
                  </a:ext>
                </a:extLst>
              </p:cNvPr>
              <p:cNvSpPr>
                <a:spLocks noChangeArrowheads="1"/>
              </p:cNvSpPr>
              <p:nvPr/>
            </p:nvSpPr>
            <p:spPr bwMode="auto">
              <a:xfrm>
                <a:off x="4992" y="2208"/>
                <a:ext cx="624" cy="528"/>
              </a:xfrm>
              <a:prstGeom prst="ellipse">
                <a:avLst/>
              </a:prstGeom>
              <a:solidFill>
                <a:schemeClr val="accent1"/>
              </a:solidFill>
              <a:ln w="9525">
                <a:solidFill>
                  <a:srgbClr val="009900"/>
                </a:solidFill>
                <a:round/>
                <a:headEnd/>
                <a:tailEnd/>
              </a:ln>
              <a:effectLst/>
            </p:spPr>
            <p:txBody>
              <a:bodyPr wrap="none" anchor="ctr"/>
              <a:lstStyle/>
              <a:p>
                <a:endParaRPr lang="pt-BR"/>
              </a:p>
            </p:txBody>
          </p:sp>
        </p:grpSp>
      </p:grpSp>
    </p:spTree>
    <p:extLst>
      <p:ext uri="{BB962C8B-B14F-4D97-AF65-F5344CB8AC3E}">
        <p14:creationId xmlns:p14="http://schemas.microsoft.com/office/powerpoint/2010/main" val="3548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CADB96F-7A1B-43FE-BD64-255979B9DFEF}"/>
              </a:ext>
            </a:extLst>
          </p:cNvPr>
          <p:cNvSpPr txBox="1">
            <a:spLocks/>
          </p:cNvSpPr>
          <p:nvPr/>
        </p:nvSpPr>
        <p:spPr>
          <a:xfrm>
            <a:off x="2802972" y="1133872"/>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O que são as RAS?                                                             Os elementos das RAS</a:t>
            </a:r>
          </a:p>
        </p:txBody>
      </p:sp>
      <p:sp>
        <p:nvSpPr>
          <p:cNvPr id="5" name="Espaço Reservado para Conteúdo 2">
            <a:extLst>
              <a:ext uri="{FF2B5EF4-FFF2-40B4-BE49-F238E27FC236}">
                <a16:creationId xmlns:a16="http://schemas.microsoft.com/office/drawing/2014/main" id="{8093B3E9-00BD-4103-A0E6-7B307BEB7BC9}"/>
              </a:ext>
            </a:extLst>
          </p:cNvPr>
          <p:cNvSpPr txBox="1">
            <a:spLocks/>
          </p:cNvSpPr>
          <p:nvPr/>
        </p:nvSpPr>
        <p:spPr>
          <a:xfrm>
            <a:off x="2525284" y="3511549"/>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100" b="1" dirty="0">
                <a:latin typeface="Arial" pitchFamily="34" charset="0"/>
                <a:cs typeface="Arial" pitchFamily="34" charset="0"/>
              </a:rPr>
              <a:t>A população </a:t>
            </a:r>
          </a:p>
          <a:p>
            <a:r>
              <a:rPr lang="pt-BR" sz="2100" b="1" dirty="0">
                <a:latin typeface="Arial" pitchFamily="34" charset="0"/>
                <a:cs typeface="Arial" pitchFamily="34" charset="0"/>
              </a:rPr>
              <a:t>Os modelos de atenção à saúde</a:t>
            </a:r>
          </a:p>
          <a:p>
            <a:r>
              <a:rPr lang="pt-BR" sz="2100" b="1" dirty="0">
                <a:latin typeface="Arial" pitchFamily="34" charset="0"/>
                <a:cs typeface="Arial" pitchFamily="34" charset="0"/>
              </a:rPr>
              <a:t>A estrutura operacional</a:t>
            </a:r>
          </a:p>
        </p:txBody>
      </p:sp>
      <p:sp>
        <p:nvSpPr>
          <p:cNvPr id="6" name="CaixaDeTexto 5">
            <a:extLst>
              <a:ext uri="{FF2B5EF4-FFF2-40B4-BE49-F238E27FC236}">
                <a16:creationId xmlns:a16="http://schemas.microsoft.com/office/drawing/2014/main" id="{B86269D2-A0B5-403A-9656-ED199B447A17}"/>
              </a:ext>
            </a:extLst>
          </p:cNvPr>
          <p:cNvSpPr txBox="1"/>
          <p:nvPr/>
        </p:nvSpPr>
        <p:spPr>
          <a:xfrm>
            <a:off x="2859456" y="6150257"/>
            <a:ext cx="7632848" cy="461665"/>
          </a:xfrm>
          <a:prstGeom prst="rect">
            <a:avLst/>
          </a:prstGeom>
          <a:noFill/>
        </p:spPr>
        <p:txBody>
          <a:bodyPr wrap="square" rtlCol="0">
            <a:spAutoFit/>
          </a:bodyPr>
          <a:lstStyle/>
          <a:p>
            <a:r>
              <a:rPr lang="pt-BR" sz="800" dirty="0">
                <a:latin typeface="Arial" pitchFamily="34" charset="0"/>
                <a:cs typeface="Arial" pitchFamily="34" charset="0"/>
              </a:rPr>
              <a:t>Fontes:                                                                                                                                                                                                                                                                     Mendes EV. As redes de atenção à saúde. Brasília: Organização Pan-Americana da Saúde; 2011                                                                                                                          Brasil - Ministério da Saúde. Portaria nº 4.270, de 30 de dezembro de 2010</a:t>
            </a:r>
          </a:p>
        </p:txBody>
      </p:sp>
    </p:spTree>
    <p:extLst>
      <p:ext uri="{BB962C8B-B14F-4D97-AF65-F5344CB8AC3E}">
        <p14:creationId xmlns:p14="http://schemas.microsoft.com/office/powerpoint/2010/main" val="93247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CFDE7-4885-EA25-45BA-23B85049E293}"/>
              </a:ext>
            </a:extLst>
          </p:cNvPr>
          <p:cNvSpPr txBox="1">
            <a:spLocks/>
          </p:cNvSpPr>
          <p:nvPr/>
        </p:nvSpPr>
        <p:spPr>
          <a:xfrm>
            <a:off x="844970" y="930951"/>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A população nas RAS</a:t>
            </a:r>
          </a:p>
        </p:txBody>
      </p:sp>
      <p:sp>
        <p:nvSpPr>
          <p:cNvPr id="3" name="Espaço Reservado para Conteúdo 2">
            <a:extLst>
              <a:ext uri="{FF2B5EF4-FFF2-40B4-BE49-F238E27FC236}">
                <a16:creationId xmlns:a16="http://schemas.microsoft.com/office/drawing/2014/main" id="{ABC72957-07FD-199D-1527-82174AC5CE57}"/>
              </a:ext>
            </a:extLst>
          </p:cNvPr>
          <p:cNvSpPr txBox="1">
            <a:spLocks/>
          </p:cNvSpPr>
          <p:nvPr/>
        </p:nvSpPr>
        <p:spPr>
          <a:xfrm>
            <a:off x="582532" y="2605989"/>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000" b="1" dirty="0">
                <a:latin typeface="Arial" pitchFamily="34" charset="0"/>
                <a:cs typeface="Arial" pitchFamily="34" charset="0"/>
              </a:rPr>
              <a:t>Não é a população IBGE</a:t>
            </a:r>
          </a:p>
          <a:p>
            <a:r>
              <a:rPr lang="pt-BR" sz="2000" b="1" dirty="0">
                <a:latin typeface="Arial" pitchFamily="34" charset="0"/>
                <a:cs typeface="Arial" pitchFamily="34" charset="0"/>
              </a:rPr>
              <a:t>Não é o mero somatório dos indivíduos que a compõem</a:t>
            </a:r>
          </a:p>
          <a:p>
            <a:r>
              <a:rPr lang="pt-BR" sz="2000" b="1" dirty="0">
                <a:latin typeface="Arial" pitchFamily="34" charset="0"/>
                <a:cs typeface="Arial" pitchFamily="34" charset="0"/>
              </a:rPr>
              <a:t>É uma população organizada socialmente em famílias</a:t>
            </a:r>
          </a:p>
          <a:p>
            <a:r>
              <a:rPr lang="pt-BR" sz="2000" b="1" dirty="0">
                <a:latin typeface="Arial" pitchFamily="34" charset="0"/>
                <a:cs typeface="Arial" pitchFamily="34" charset="0"/>
              </a:rPr>
              <a:t>É uma população cadastrada e vinculada a uma equipe de APS</a:t>
            </a:r>
          </a:p>
          <a:p>
            <a:r>
              <a:rPr lang="pt-BR" sz="2000" b="1" dirty="0">
                <a:latin typeface="Arial" pitchFamily="34" charset="0"/>
                <a:cs typeface="Arial" pitchFamily="34" charset="0"/>
              </a:rPr>
              <a:t>É uma população estratificada por vulnerabilidades sociais e por riscos sanitários</a:t>
            </a:r>
          </a:p>
          <a:p>
            <a:r>
              <a:rPr lang="pt-BR" sz="2000" b="1" dirty="0">
                <a:latin typeface="Arial" pitchFamily="34" charset="0"/>
                <a:cs typeface="Arial" pitchFamily="34" charset="0"/>
              </a:rPr>
              <a:t>É uma população cujas necessidades de saúde são conhecidas e dimensionadas na APS</a:t>
            </a:r>
          </a:p>
        </p:txBody>
      </p:sp>
      <p:sp>
        <p:nvSpPr>
          <p:cNvPr id="7" name="CaixaDeTexto 6">
            <a:extLst>
              <a:ext uri="{FF2B5EF4-FFF2-40B4-BE49-F238E27FC236}">
                <a16:creationId xmlns:a16="http://schemas.microsoft.com/office/drawing/2014/main" id="{3660A2A9-A984-FF06-8A47-0FAC24C8EC1E}"/>
              </a:ext>
            </a:extLst>
          </p:cNvPr>
          <p:cNvSpPr txBox="1"/>
          <p:nvPr/>
        </p:nvSpPr>
        <p:spPr>
          <a:xfrm>
            <a:off x="858472" y="6483880"/>
            <a:ext cx="7986625" cy="215444"/>
          </a:xfrm>
          <a:prstGeom prst="rect">
            <a:avLst/>
          </a:prstGeom>
          <a:noFill/>
        </p:spPr>
        <p:txBody>
          <a:bodyPr wrap="square" rtlCol="0">
            <a:spAutoFit/>
          </a:bodyPr>
          <a:lstStyle/>
          <a:p>
            <a:r>
              <a:rPr lang="pt-BR" sz="800" dirty="0">
                <a:latin typeface="Arial" charset="0"/>
                <a:cs typeface="Arial" charset="0"/>
              </a:rPr>
              <a:t>Fonte: Mendes EV.  As redes de atenção à saúde. Brasília: CONASS; 2015.                                                           </a:t>
            </a:r>
            <a:endParaRPr lang="pt-BR" sz="800" dirty="0"/>
          </a:p>
        </p:txBody>
      </p:sp>
      <p:pic>
        <p:nvPicPr>
          <p:cNvPr id="8" name="Picture 2">
            <a:extLst>
              <a:ext uri="{FF2B5EF4-FFF2-40B4-BE49-F238E27FC236}">
                <a16:creationId xmlns:a16="http://schemas.microsoft.com/office/drawing/2014/main" id="{71F1F021-52D3-1597-69FD-50FFFD56A59B}"/>
              </a:ext>
            </a:extLst>
          </p:cNvPr>
          <p:cNvPicPr>
            <a:picLocks noChangeAspect="1" noChangeArrowheads="1"/>
          </p:cNvPicPr>
          <p:nvPr/>
        </p:nvPicPr>
        <p:blipFill>
          <a:blip r:embed="rId2" cstate="print"/>
          <a:srcRect/>
          <a:stretch>
            <a:fillRect/>
          </a:stretch>
        </p:blipFill>
        <p:spPr bwMode="auto">
          <a:xfrm>
            <a:off x="9142263" y="3172414"/>
            <a:ext cx="2109675" cy="1670456"/>
          </a:xfrm>
          <a:prstGeom prst="rect">
            <a:avLst/>
          </a:prstGeom>
          <a:noFill/>
          <a:ln w="9525">
            <a:noFill/>
            <a:miter lim="800000"/>
            <a:headEnd/>
            <a:tailEnd/>
          </a:ln>
        </p:spPr>
      </p:pic>
      <p:sp>
        <p:nvSpPr>
          <p:cNvPr id="9" name="CaixaDeTexto 8">
            <a:extLst>
              <a:ext uri="{FF2B5EF4-FFF2-40B4-BE49-F238E27FC236}">
                <a16:creationId xmlns:a16="http://schemas.microsoft.com/office/drawing/2014/main" id="{F73F5E45-C75E-5857-48D6-9F3DE21692C9}"/>
              </a:ext>
            </a:extLst>
          </p:cNvPr>
          <p:cNvSpPr txBox="1"/>
          <p:nvPr/>
        </p:nvSpPr>
        <p:spPr>
          <a:xfrm>
            <a:off x="8964977" y="2605989"/>
            <a:ext cx="2744937" cy="400110"/>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Saúde da população</a:t>
            </a:r>
          </a:p>
        </p:txBody>
      </p:sp>
    </p:spTree>
    <p:extLst>
      <p:ext uri="{BB962C8B-B14F-4D97-AF65-F5344CB8AC3E}">
        <p14:creationId xmlns:p14="http://schemas.microsoft.com/office/powerpoint/2010/main" val="898545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3701FB-ACEB-B9AF-81C8-7C4E2FDA774D}"/>
              </a:ext>
            </a:extLst>
          </p:cNvPr>
          <p:cNvSpPr txBox="1">
            <a:spLocks/>
          </p:cNvSpPr>
          <p:nvPr/>
        </p:nvSpPr>
        <p:spPr>
          <a:xfrm>
            <a:off x="923087" y="59873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pt-BR"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Os modelos de atenção à saúde</a:t>
            </a:r>
          </a:p>
        </p:txBody>
      </p:sp>
      <p:sp>
        <p:nvSpPr>
          <p:cNvPr id="3" name="Espaço Reservado para Conteúdo 2">
            <a:extLst>
              <a:ext uri="{FF2B5EF4-FFF2-40B4-BE49-F238E27FC236}">
                <a16:creationId xmlns:a16="http://schemas.microsoft.com/office/drawing/2014/main" id="{BD95142C-C04E-C9B1-7212-D8FBF100A1B4}"/>
              </a:ext>
            </a:extLst>
          </p:cNvPr>
          <p:cNvSpPr txBox="1">
            <a:spLocks noChangeArrowheads="1"/>
          </p:cNvSpPr>
          <p:nvPr/>
        </p:nvSpPr>
        <p:spPr bwMode="auto">
          <a:xfrm>
            <a:off x="654924" y="2137486"/>
            <a:ext cx="9240664" cy="188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eaLnBrk="1" hangingPunct="1"/>
            <a:r>
              <a:rPr lang="pt-BR" altLang="pt-BR" sz="2100" b="1" dirty="0">
                <a:latin typeface="Arial" panose="020B0604020202020204" pitchFamily="34" charset="0"/>
                <a:cs typeface="Arial" panose="020B0604020202020204" pitchFamily="34" charset="0"/>
              </a:rPr>
              <a:t>Os modelo de atenção aos eventos agudos                               </a:t>
            </a:r>
            <a:r>
              <a:rPr lang="pt-BR" altLang="pt-BR" sz="1800" b="1" dirty="0">
                <a:latin typeface="Arial" panose="020B0604020202020204" pitchFamily="34" charset="0"/>
                <a:cs typeface="Arial" panose="020B0604020202020204" pitchFamily="34" charset="0"/>
              </a:rPr>
              <a:t>Condições agudas: doenças inflamatórias, doenças              Episódica             	transmissíveis de curso curto e traumas                         Reativa                                                                                                                 Condições crônicas agudizadas                                                Integrada                                      Variável chave do modelo: o tempo resposta</a:t>
            </a:r>
          </a:p>
          <a:p>
            <a:pPr defTabSz="914400" eaLnBrk="1" hangingPunct="1"/>
            <a:r>
              <a:rPr lang="pt-BR" altLang="pt-BR" sz="2100" b="1" dirty="0">
                <a:latin typeface="Arial" panose="020B0604020202020204" pitchFamily="34" charset="0"/>
                <a:cs typeface="Arial" panose="020B0604020202020204" pitchFamily="34" charset="0"/>
              </a:rPr>
              <a:t>Os modelo de atenção às condições crônicas                                               não agudizadas                                                                                           </a:t>
            </a:r>
            <a:r>
              <a:rPr lang="pt-BR" altLang="pt-BR" sz="1800" b="1" dirty="0">
                <a:latin typeface="Arial" panose="020B0604020202020204" pitchFamily="34" charset="0"/>
                <a:cs typeface="Arial" panose="020B0604020202020204" pitchFamily="34" charset="0"/>
              </a:rPr>
              <a:t>Condições estabilizadas                                                                                Condições instabilizadas                                                                                                    Variável chave do modelo: a estabilização                                                                          </a:t>
            </a:r>
          </a:p>
          <a:p>
            <a:pPr marL="0" indent="0" defTabSz="914400" eaLnBrk="1" hangingPunct="1">
              <a:buNone/>
            </a:pPr>
            <a:r>
              <a:rPr lang="pt-BR" altLang="pt-BR" sz="2100" b="1" dirty="0">
                <a:latin typeface="Arial" panose="020B0604020202020204" pitchFamily="34" charset="0"/>
                <a:cs typeface="Arial" panose="020B0604020202020204" pitchFamily="34" charset="0"/>
              </a:rPr>
              <a:t>                                                                                             </a:t>
            </a:r>
            <a:r>
              <a:rPr lang="pt-BR" altLang="pt-BR" sz="1800" b="1" dirty="0">
                <a:latin typeface="Arial" panose="020B0604020202020204" pitchFamily="34" charset="0"/>
                <a:cs typeface="Arial" panose="020B0604020202020204" pitchFamily="34" charset="0"/>
              </a:rPr>
              <a:t>Contínua </a:t>
            </a:r>
            <a:r>
              <a:rPr lang="pt-BR" altLang="pt-BR" sz="2100" b="1" dirty="0">
                <a:latin typeface="Arial" panose="020B0604020202020204" pitchFamily="34" charset="0"/>
                <a:cs typeface="Arial" panose="020B0604020202020204" pitchFamily="34" charset="0"/>
              </a:rPr>
              <a:t>                                                    	                                                                                 </a:t>
            </a:r>
            <a:r>
              <a:rPr lang="pt-BR" altLang="pt-BR" sz="1800" b="1" dirty="0">
                <a:latin typeface="Arial" panose="020B0604020202020204" pitchFamily="34" charset="0"/>
                <a:cs typeface="Arial" panose="020B0604020202020204" pitchFamily="34" charset="0"/>
              </a:rPr>
              <a:t>Proativa                                                              	                                                                                               Integrada </a:t>
            </a:r>
            <a:r>
              <a:rPr lang="pt-BR" altLang="pt-BR" sz="2100" b="1" dirty="0">
                <a:latin typeface="Arial" panose="020B0604020202020204" pitchFamily="34" charset="0"/>
                <a:cs typeface="Arial" panose="020B0604020202020204" pitchFamily="34" charset="0"/>
              </a:rPr>
              <a:t> </a:t>
            </a:r>
          </a:p>
          <a:p>
            <a:pPr marL="0" indent="0" defTabSz="914400" eaLnBrk="1" hangingPunct="1">
              <a:buNone/>
            </a:pPr>
            <a:r>
              <a:rPr lang="pt-BR" altLang="pt-BR" sz="2100" b="1" dirty="0">
                <a:latin typeface="Arial" panose="020B0604020202020204" pitchFamily="34" charset="0"/>
                <a:cs typeface="Arial" panose="020B0604020202020204" pitchFamily="34" charset="0"/>
              </a:rPr>
              <a:t>                                                                                                        </a:t>
            </a:r>
          </a:p>
        </p:txBody>
      </p:sp>
      <p:sp>
        <p:nvSpPr>
          <p:cNvPr id="7" name="CaixaDeTexto 7">
            <a:extLst>
              <a:ext uri="{FF2B5EF4-FFF2-40B4-BE49-F238E27FC236}">
                <a16:creationId xmlns:a16="http://schemas.microsoft.com/office/drawing/2014/main" id="{EB992105-96F6-6DEC-3ED3-F34BCCA28752}"/>
              </a:ext>
            </a:extLst>
          </p:cNvPr>
          <p:cNvSpPr txBox="1">
            <a:spLocks noChangeArrowheads="1"/>
          </p:cNvSpPr>
          <p:nvPr/>
        </p:nvSpPr>
        <p:spPr bwMode="auto">
          <a:xfrm>
            <a:off x="968887" y="6365956"/>
            <a:ext cx="8588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pt-BR" altLang="pt-BR" sz="800" dirty="0">
                <a:latin typeface="Arial" panose="020B0604020202020204" pitchFamily="34" charset="0"/>
                <a:cs typeface="Arial" panose="020B0604020202020204" pitchFamily="34" charset="0"/>
              </a:rPr>
              <a:t>Fontes:                                                                                                                                                                                                                                                                                     Organização Mundial da Saúde. Cuidados inovadores para condições crônicas: componentes estruturais de ação. Brasília, Organização Mundial da Saúde/OPAS; 2003. </a:t>
            </a:r>
          </a:p>
          <a:p>
            <a:pPr>
              <a:spcBef>
                <a:spcPct val="0"/>
              </a:spcBef>
              <a:buFontTx/>
              <a:buNone/>
            </a:pPr>
            <a:r>
              <a:rPr lang="pt-BR" altLang="pt-BR" sz="800" dirty="0">
                <a:latin typeface="Arial" panose="020B0604020202020204" pitchFamily="34" charset="0"/>
                <a:cs typeface="Arial" panose="020B0604020202020204" pitchFamily="34" charset="0"/>
              </a:rPr>
              <a:t>Mendes EV. As redes de atenção à saúde. Brasília: Organização Pan-Americana da Saúde; 2012</a:t>
            </a:r>
          </a:p>
        </p:txBody>
      </p:sp>
      <p:sp>
        <p:nvSpPr>
          <p:cNvPr id="8" name="CaixaDeTexto 7">
            <a:extLst>
              <a:ext uri="{FF2B5EF4-FFF2-40B4-BE49-F238E27FC236}">
                <a16:creationId xmlns:a16="http://schemas.microsoft.com/office/drawing/2014/main" id="{7E120ACD-4DC2-E7DE-D057-507ABA88255C}"/>
              </a:ext>
            </a:extLst>
          </p:cNvPr>
          <p:cNvSpPr txBox="1"/>
          <p:nvPr/>
        </p:nvSpPr>
        <p:spPr>
          <a:xfrm>
            <a:off x="8805392" y="3512316"/>
            <a:ext cx="3221764" cy="2979277"/>
          </a:xfrm>
          <a:prstGeom prst="rect">
            <a:avLst/>
          </a:prstGeom>
          <a:noFill/>
        </p:spPr>
        <p:txBody>
          <a:bodyPr wrap="square" rtlCol="0">
            <a:spAutoFit/>
          </a:bodyPr>
          <a:lstStyle/>
          <a:p>
            <a:pPr eaLnBrk="1" hangingPunct="1">
              <a:lnSpc>
                <a:spcPct val="90000"/>
              </a:lnSpc>
              <a:spcBef>
                <a:spcPct val="0"/>
              </a:spcBef>
            </a:pPr>
            <a:r>
              <a:rPr lang="pt-BR" altLang="pt-BR" sz="1400" b="1" dirty="0">
                <a:latin typeface="Arial" panose="020B0604020202020204" pitchFamily="34" charset="0"/>
                <a:ea typeface="MS PGothic" panose="020B0600070205080204" pitchFamily="34" charset="-128"/>
                <a:cs typeface="Arial" panose="020B0604020202020204" pitchFamily="34" charset="0"/>
              </a:rPr>
              <a:t>As doenças crônicas</a:t>
            </a:r>
          </a:p>
          <a:p>
            <a:pPr eaLnBrk="1" hangingPunct="1">
              <a:lnSpc>
                <a:spcPct val="90000"/>
              </a:lnSpc>
              <a:spcBef>
                <a:spcPct val="0"/>
              </a:spcBef>
            </a:pPr>
            <a:r>
              <a:rPr lang="pt-BR" altLang="pt-BR" sz="1400" b="1" dirty="0">
                <a:latin typeface="Arial" panose="020B0604020202020204" pitchFamily="34" charset="0"/>
                <a:ea typeface="MS PGothic" panose="020B0600070205080204" pitchFamily="34" charset="-128"/>
                <a:cs typeface="Arial" panose="020B0604020202020204" pitchFamily="34" charset="0"/>
              </a:rPr>
              <a:t>Os fatores de risco individuais biopsicológicos</a:t>
            </a:r>
          </a:p>
          <a:p>
            <a:pPr eaLnBrk="1" hangingPunct="1">
              <a:lnSpc>
                <a:spcPct val="90000"/>
              </a:lnSpc>
              <a:spcBef>
                <a:spcPct val="0"/>
              </a:spcBef>
            </a:pPr>
            <a:r>
              <a:rPr lang="pt-BR" altLang="pt-BR" sz="1400" b="1" dirty="0">
                <a:latin typeface="Arial" panose="020B0604020202020204" pitchFamily="34" charset="0"/>
                <a:ea typeface="MS PGothic" panose="020B0600070205080204" pitchFamily="34" charset="-128"/>
                <a:cs typeface="Arial" panose="020B0604020202020204" pitchFamily="34" charset="0"/>
              </a:rPr>
              <a:t>As doenças transmissíveis de curso longo</a:t>
            </a:r>
          </a:p>
          <a:p>
            <a:pPr eaLnBrk="1" hangingPunct="1">
              <a:lnSpc>
                <a:spcPct val="90000"/>
              </a:lnSpc>
              <a:spcBef>
                <a:spcPct val="0"/>
              </a:spcBef>
            </a:pPr>
            <a:r>
              <a:rPr lang="pt-BR" altLang="pt-BR" sz="1400" b="1" dirty="0">
                <a:latin typeface="Arial" panose="020B0604020202020204" pitchFamily="34" charset="0"/>
                <a:ea typeface="MS PGothic" panose="020B0600070205080204" pitchFamily="34" charset="-128"/>
                <a:cs typeface="Arial" panose="020B0604020202020204" pitchFamily="34" charset="0"/>
              </a:rPr>
              <a:t>As condições maternas e perinatais</a:t>
            </a:r>
          </a:p>
          <a:p>
            <a:pPr eaLnBrk="1" hangingPunct="1">
              <a:spcBef>
                <a:spcPct val="0"/>
              </a:spcBef>
            </a:pPr>
            <a:r>
              <a:rPr lang="pt-BR" altLang="pt-BR" sz="1400" b="1" dirty="0">
                <a:latin typeface="Arial" panose="020B0604020202020204" pitchFamily="34" charset="0"/>
                <a:ea typeface="MS PGothic" panose="020B0600070205080204" pitchFamily="34" charset="-128"/>
                <a:cs typeface="Arial" panose="020B0604020202020204" pitchFamily="34" charset="0"/>
              </a:rPr>
              <a:t>A manutenção da saúde por ciclos de vida: puericultura, </a:t>
            </a:r>
            <a:r>
              <a:rPr lang="pt-BR" altLang="pt-BR" sz="1400" b="1" dirty="0" err="1">
                <a:latin typeface="Arial" panose="020B0604020202020204" pitchFamily="34" charset="0"/>
                <a:ea typeface="MS PGothic" panose="020B0600070205080204" pitchFamily="34" charset="-128"/>
                <a:cs typeface="Arial" panose="020B0604020202020204" pitchFamily="34" charset="0"/>
              </a:rPr>
              <a:t>hebicultura</a:t>
            </a:r>
            <a:r>
              <a:rPr lang="pt-BR" altLang="pt-BR" sz="1400" b="1" dirty="0">
                <a:latin typeface="Arial" panose="020B0604020202020204" pitchFamily="34" charset="0"/>
                <a:ea typeface="MS PGothic" panose="020B0600070205080204" pitchFamily="34" charset="-128"/>
                <a:cs typeface="Arial" panose="020B0604020202020204" pitchFamily="34" charset="0"/>
              </a:rPr>
              <a:t> e </a:t>
            </a:r>
            <a:r>
              <a:rPr lang="pt-BR" altLang="pt-BR" sz="1400" b="1" dirty="0" err="1">
                <a:latin typeface="Arial" panose="020B0604020202020204" pitchFamily="34" charset="0"/>
                <a:ea typeface="MS PGothic" panose="020B0600070205080204" pitchFamily="34" charset="-128"/>
                <a:cs typeface="Arial" panose="020B0604020202020204" pitchFamily="34" charset="0"/>
              </a:rPr>
              <a:t>senicultura</a:t>
            </a:r>
            <a:endParaRPr lang="pt-BR" altLang="pt-BR" sz="1400" b="1"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pt-BR" altLang="pt-BR" sz="1400" b="1" dirty="0">
                <a:latin typeface="Arial" panose="020B0604020202020204" pitchFamily="34" charset="0"/>
                <a:ea typeface="MS PGothic" panose="020B0600070205080204" pitchFamily="34" charset="-128"/>
                <a:cs typeface="Arial" panose="020B0604020202020204" pitchFamily="34" charset="0"/>
              </a:rPr>
              <a:t>As enfermidades (</a:t>
            </a:r>
            <a:r>
              <a:rPr lang="pt-BR" altLang="pt-BR" sz="1400" b="1" i="1" dirty="0" err="1">
                <a:latin typeface="Arial" panose="020B0604020202020204" pitchFamily="34" charset="0"/>
                <a:ea typeface="MS PGothic" panose="020B0600070205080204" pitchFamily="34" charset="-128"/>
                <a:cs typeface="Arial" panose="020B0604020202020204" pitchFamily="34" charset="0"/>
              </a:rPr>
              <a:t>illnesses</a:t>
            </a:r>
            <a:r>
              <a:rPr lang="pt-BR" altLang="pt-BR" sz="1400" b="1" i="1" dirty="0">
                <a:latin typeface="Arial" panose="020B0604020202020204" pitchFamily="34" charset="0"/>
                <a:ea typeface="MS PGothic" panose="020B0600070205080204" pitchFamily="34" charset="-128"/>
                <a:cs typeface="Arial" panose="020B0604020202020204" pitchFamily="34" charset="0"/>
              </a:rPr>
              <a:t>)</a:t>
            </a:r>
            <a:endParaRPr lang="pt-BR" altLang="pt-BR" sz="1400" b="1"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pt-BR" altLang="pt-BR" sz="1400" b="1" dirty="0">
                <a:latin typeface="Arial" panose="020B0604020202020204" pitchFamily="34" charset="0"/>
                <a:ea typeface="MS PGothic" panose="020B0600070205080204" pitchFamily="34" charset="-128"/>
                <a:cs typeface="Arial" panose="020B0604020202020204" pitchFamily="34" charset="0"/>
              </a:rPr>
              <a:t>Os distúrbios mentais de longo prazo</a:t>
            </a:r>
          </a:p>
          <a:p>
            <a:pPr eaLnBrk="1" hangingPunct="1">
              <a:spcBef>
                <a:spcPct val="0"/>
              </a:spcBef>
            </a:pPr>
            <a:r>
              <a:rPr lang="pt-BR" altLang="pt-BR" sz="1400" b="1" dirty="0">
                <a:latin typeface="Arial" panose="020B0604020202020204" pitchFamily="34" charset="0"/>
                <a:ea typeface="MS PGothic" panose="020B0600070205080204" pitchFamily="34" charset="-128"/>
                <a:cs typeface="Arial" panose="020B0604020202020204" pitchFamily="34" charset="0"/>
              </a:rPr>
              <a:t>As deficiências físicas e estruturais contínuas</a:t>
            </a:r>
            <a:endParaRPr lang="pt-BR" dirty="0"/>
          </a:p>
        </p:txBody>
      </p:sp>
    </p:spTree>
    <p:extLst>
      <p:ext uri="{BB962C8B-B14F-4D97-AF65-F5344CB8AC3E}">
        <p14:creationId xmlns:p14="http://schemas.microsoft.com/office/powerpoint/2010/main" val="247659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CEC8F54-FB9C-4991-8D19-592A3A3709D3}"/>
              </a:ext>
            </a:extLst>
          </p:cNvPr>
          <p:cNvSpPr txBox="1">
            <a:spLocks/>
          </p:cNvSpPr>
          <p:nvPr/>
        </p:nvSpPr>
        <p:spPr>
          <a:xfrm>
            <a:off x="2883378" y="1000928"/>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Escopo da apresentação</a:t>
            </a:r>
          </a:p>
        </p:txBody>
      </p:sp>
      <p:sp>
        <p:nvSpPr>
          <p:cNvPr id="5" name="Espaço Reservado para Conteúdo 2">
            <a:extLst>
              <a:ext uri="{FF2B5EF4-FFF2-40B4-BE49-F238E27FC236}">
                <a16:creationId xmlns:a16="http://schemas.microsoft.com/office/drawing/2014/main" id="{4D4DE6E1-7838-4BB2-BE73-A0C68691EC71}"/>
              </a:ext>
            </a:extLst>
          </p:cNvPr>
          <p:cNvSpPr txBox="1">
            <a:spLocks/>
          </p:cNvSpPr>
          <p:nvPr/>
        </p:nvSpPr>
        <p:spPr>
          <a:xfrm>
            <a:off x="2646577" y="2882849"/>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000" b="1" dirty="0">
                <a:latin typeface="Arial" panose="020B0604020202020204" pitchFamily="34" charset="0"/>
                <a:cs typeface="Arial" panose="020B0604020202020204" pitchFamily="34" charset="0"/>
              </a:rPr>
              <a:t>A superação da fragmentação dos sistemas de                                    atenção à saúde é um problema complexo</a:t>
            </a:r>
          </a:p>
          <a:p>
            <a:r>
              <a:rPr lang="pt-BR" sz="2000" b="1" dirty="0">
                <a:latin typeface="Arial" panose="020B0604020202020204" pitchFamily="34" charset="0"/>
                <a:cs typeface="Arial" panose="020B0604020202020204" pitchFamily="34" charset="0"/>
              </a:rPr>
              <a:t>Os fundamentos das RAS</a:t>
            </a:r>
          </a:p>
          <a:p>
            <a:r>
              <a:rPr lang="pt-BR" sz="2000" b="1" dirty="0">
                <a:latin typeface="Arial" panose="020B0604020202020204" pitchFamily="34" charset="0"/>
                <a:cs typeface="Arial" panose="020B0604020202020204" pitchFamily="34" charset="0"/>
              </a:rPr>
              <a:t>Por que as RAS?</a:t>
            </a:r>
          </a:p>
          <a:p>
            <a:r>
              <a:rPr lang="pt-BR" sz="2000" b="1" dirty="0">
                <a:latin typeface="Arial" panose="020B0604020202020204" pitchFamily="34" charset="0"/>
                <a:cs typeface="Arial" panose="020B0604020202020204" pitchFamily="34" charset="0"/>
              </a:rPr>
              <a:t>O que são as RAS?</a:t>
            </a:r>
          </a:p>
          <a:p>
            <a:r>
              <a:rPr lang="pt-BR" sz="2000" b="1" dirty="0">
                <a:latin typeface="Arial" panose="020B0604020202020204" pitchFamily="34" charset="0"/>
                <a:cs typeface="Arial" panose="020B0604020202020204" pitchFamily="34" charset="0"/>
              </a:rPr>
              <a:t>O processo de implantação das RAS</a:t>
            </a:r>
          </a:p>
          <a:p>
            <a:r>
              <a:rPr lang="pt-BR" sz="2000" b="1" dirty="0">
                <a:latin typeface="Arial" panose="020B0604020202020204" pitchFamily="34" charset="0"/>
                <a:cs typeface="Arial" panose="020B0604020202020204" pitchFamily="34" charset="0"/>
              </a:rPr>
              <a:t>As RAS e a eficiência do SUS</a:t>
            </a:r>
          </a:p>
          <a:p>
            <a:pPr marL="0" indent="0">
              <a:buNone/>
            </a:pPr>
            <a:endParaRPr lang="pt-BR"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pt-BR" sz="2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228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2B321222-45DB-4BF8-8184-6A8082748553}"/>
              </a:ext>
            </a:extLst>
          </p:cNvPr>
          <p:cNvSpPr>
            <a:spLocks noChangeArrowheads="1"/>
          </p:cNvSpPr>
          <p:nvPr/>
        </p:nvSpPr>
        <p:spPr bwMode="auto">
          <a:xfrm>
            <a:off x="1565847" y="4716214"/>
            <a:ext cx="9144000" cy="0"/>
          </a:xfrm>
          <a:prstGeom prst="rect">
            <a:avLst/>
          </a:prstGeom>
          <a:noFill/>
          <a:ln w="9525">
            <a:noFill/>
            <a:miter lim="800000"/>
            <a:headEnd/>
            <a:tailEnd/>
          </a:ln>
        </p:spPr>
        <p:txBody>
          <a:bodyPr wrap="none" anchor="ctr">
            <a:spAutoFit/>
          </a:bodyPr>
          <a:lstStyle/>
          <a:p>
            <a:endParaRPr lang="pt-BR"/>
          </a:p>
        </p:txBody>
      </p:sp>
      <p:sp>
        <p:nvSpPr>
          <p:cNvPr id="5" name="Rectangle 20">
            <a:extLst>
              <a:ext uri="{FF2B5EF4-FFF2-40B4-BE49-F238E27FC236}">
                <a16:creationId xmlns:a16="http://schemas.microsoft.com/office/drawing/2014/main" id="{F1767A12-7210-4B8D-92DA-321769E4D03C}"/>
              </a:ext>
            </a:extLst>
          </p:cNvPr>
          <p:cNvSpPr>
            <a:spLocks noChangeArrowheads="1"/>
          </p:cNvSpPr>
          <p:nvPr/>
        </p:nvSpPr>
        <p:spPr bwMode="auto">
          <a:xfrm>
            <a:off x="1529335" y="188640"/>
            <a:ext cx="8229600" cy="1143000"/>
          </a:xfrm>
          <a:prstGeom prst="rect">
            <a:avLst/>
          </a:prstGeom>
          <a:noFill/>
          <a:ln w="9525">
            <a:noFill/>
            <a:miter lim="800000"/>
            <a:headEnd/>
            <a:tailEnd/>
          </a:ln>
        </p:spPr>
        <p:txBody>
          <a:bodyPr anchor="ctr"/>
          <a:lstStyle/>
          <a:p>
            <a:pPr algn="ctr">
              <a:defRPr/>
            </a:pPr>
            <a:endParaRPr lang="pt-BR" sz="3000" b="1" dirty="0">
              <a:solidFill>
                <a:srgbClr val="FF0000"/>
              </a:solidFill>
              <a:effectLst>
                <a:outerShdw blurRad="38100" dist="38100" dir="2700000" algn="tl">
                  <a:srgbClr val="000000">
                    <a:alpha val="43137"/>
                  </a:srgbClr>
                </a:outerShdw>
              </a:effectLst>
              <a:latin typeface="Arial" charset="0"/>
            </a:endParaRPr>
          </a:p>
        </p:txBody>
      </p:sp>
      <p:pic>
        <p:nvPicPr>
          <p:cNvPr id="2" name="Picture 4">
            <a:extLst>
              <a:ext uri="{FF2B5EF4-FFF2-40B4-BE49-F238E27FC236}">
                <a16:creationId xmlns:a16="http://schemas.microsoft.com/office/drawing/2014/main" id="{D33772AA-5E31-0650-B14F-809E2E734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457" y="1504950"/>
            <a:ext cx="77057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51F7BB13-43B8-182F-193B-9BF539D6B19C}"/>
              </a:ext>
            </a:extLst>
          </p:cNvPr>
          <p:cNvSpPr>
            <a:spLocks noChangeArrowheads="1"/>
          </p:cNvSpPr>
          <p:nvPr/>
        </p:nvSpPr>
        <p:spPr bwMode="auto">
          <a:xfrm>
            <a:off x="2188453" y="170416"/>
            <a:ext cx="8229600" cy="1143000"/>
          </a:xfrm>
          <a:prstGeom prst="rect">
            <a:avLst/>
          </a:prstGeom>
          <a:noFill/>
          <a:ln w="9525">
            <a:noFill/>
            <a:miter lim="800000"/>
            <a:headEnd/>
            <a:tailEnd/>
          </a:ln>
        </p:spPr>
        <p:txBody>
          <a:bodyPr anchor="ctr"/>
          <a:lstStyle/>
          <a:p>
            <a:pPr algn="ctr">
              <a:defRPr/>
            </a:pPr>
            <a:r>
              <a:rPr lang="pt-BR"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Um modelo expandido de atenção às condições crônicas para o SUS (MACC)</a:t>
            </a:r>
          </a:p>
        </p:txBody>
      </p:sp>
      <p:sp>
        <p:nvSpPr>
          <p:cNvPr id="9" name="Text Box 6">
            <a:extLst>
              <a:ext uri="{FF2B5EF4-FFF2-40B4-BE49-F238E27FC236}">
                <a16:creationId xmlns:a16="http://schemas.microsoft.com/office/drawing/2014/main" id="{4E964C66-3774-51E7-17EA-967D948AAF68}"/>
              </a:ext>
            </a:extLst>
          </p:cNvPr>
          <p:cNvSpPr txBox="1">
            <a:spLocks noChangeArrowheads="1"/>
          </p:cNvSpPr>
          <p:nvPr/>
        </p:nvSpPr>
        <p:spPr bwMode="auto">
          <a:xfrm>
            <a:off x="3999919" y="6645275"/>
            <a:ext cx="84248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n-US" sz="800" b="0" dirty="0">
                <a:ea typeface="MS PGothic" panose="020B0600070205080204" pitchFamily="34" charset="-128"/>
                <a:cs typeface="Arial" panose="020B0604020202020204" pitchFamily="34" charset="0"/>
              </a:rPr>
              <a:t>Fonte:  Mendes EV. As redes de atenção à saúde. Brasília: Organização Pan-Americana da Saúde; 2011</a:t>
            </a:r>
          </a:p>
          <a:p>
            <a:pPr>
              <a:spcBef>
                <a:spcPct val="0"/>
              </a:spcBef>
              <a:buFontTx/>
              <a:buNone/>
            </a:pPr>
            <a:endParaRPr lang="pt-BR" altLang="en-US" sz="1100" dirty="0">
              <a:ea typeface="MS PGothic" panose="020B0600070205080204" pitchFamily="34" charset="-128"/>
              <a:cs typeface="Arial" panose="020B0604020202020204" pitchFamily="34" charset="0"/>
            </a:endParaRPr>
          </a:p>
        </p:txBody>
      </p:sp>
      <p:graphicFrame>
        <p:nvGraphicFramePr>
          <p:cNvPr id="10" name="Object 7">
            <a:extLst>
              <a:ext uri="{FF2B5EF4-FFF2-40B4-BE49-F238E27FC236}">
                <a16:creationId xmlns:a16="http://schemas.microsoft.com/office/drawing/2014/main" id="{87BD4451-E1CD-BA34-70B7-A94140D64F8D}"/>
              </a:ext>
            </a:extLst>
          </p:cNvPr>
          <p:cNvGraphicFramePr>
            <a:graphicFrameLocks noChangeAspect="1"/>
          </p:cNvGraphicFramePr>
          <p:nvPr>
            <p:extLst>
              <p:ext uri="{D42A27DB-BD31-4B8C-83A1-F6EECF244321}">
                <p14:modId xmlns:p14="http://schemas.microsoft.com/office/powerpoint/2010/main" val="1646660528"/>
              </p:ext>
            </p:extLst>
          </p:nvPr>
        </p:nvGraphicFramePr>
        <p:xfrm>
          <a:off x="2315582" y="5419725"/>
          <a:ext cx="1582737" cy="1081088"/>
        </p:xfrm>
        <a:graphic>
          <a:graphicData uri="http://schemas.openxmlformats.org/presentationml/2006/ole">
            <mc:AlternateContent xmlns:mc="http://schemas.openxmlformats.org/markup-compatibility/2006">
              <mc:Choice xmlns:v="urn:schemas-microsoft-com:vml" Requires="v">
                <p:oleObj name="Figura" r:id="rId3" imgW="5279136" imgH="2438400" progId="Word.Picture.8">
                  <p:embed/>
                </p:oleObj>
              </mc:Choice>
              <mc:Fallback>
                <p:oleObj name="Figura" r:id="rId3" imgW="5279136" imgH="2438400" progId="Word.Picture.8">
                  <p:embed/>
                  <p:pic>
                    <p:nvPicPr>
                      <p:cNvPr id="7" name="Object 7">
                        <a:extLst>
                          <a:ext uri="{FF2B5EF4-FFF2-40B4-BE49-F238E27FC236}">
                            <a16:creationId xmlns:a16="http://schemas.microsoft.com/office/drawing/2014/main" id="{5E05DD0D-83ED-D6F6-1ADE-B5C3534F9D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582" y="5419725"/>
                        <a:ext cx="158273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8">
            <a:extLst>
              <a:ext uri="{FF2B5EF4-FFF2-40B4-BE49-F238E27FC236}">
                <a16:creationId xmlns:a16="http://schemas.microsoft.com/office/drawing/2014/main" id="{F4E0E821-18F0-E4D1-0F4C-8C1231820B76}"/>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940219" y="5627688"/>
            <a:ext cx="10795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9">
            <a:extLst>
              <a:ext uri="{FF2B5EF4-FFF2-40B4-BE49-F238E27FC236}">
                <a16:creationId xmlns:a16="http://schemas.microsoft.com/office/drawing/2014/main" id="{E4E51DDF-AA71-2387-ECBA-31928E20424C}"/>
              </a:ext>
            </a:extLst>
          </p:cNvPr>
          <p:cNvSpPr>
            <a:spLocks noChangeArrowheads="1"/>
          </p:cNvSpPr>
          <p:nvPr/>
        </p:nvSpPr>
        <p:spPr bwMode="auto">
          <a:xfrm>
            <a:off x="3034719" y="5141913"/>
            <a:ext cx="144463" cy="358775"/>
          </a:xfrm>
          <a:prstGeom prst="upArrow">
            <a:avLst>
              <a:gd name="adj1" fmla="val 50000"/>
              <a:gd name="adj2" fmla="val 62088"/>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Calibri" panose="020F0502020204030204" pitchFamily="34" charset="0"/>
              <a:ea typeface="MS PGothic" panose="020B0600070205080204" pitchFamily="34" charset="-128"/>
            </a:endParaRPr>
          </a:p>
        </p:txBody>
      </p:sp>
      <p:sp>
        <p:nvSpPr>
          <p:cNvPr id="13" name="AutoShape 10">
            <a:extLst>
              <a:ext uri="{FF2B5EF4-FFF2-40B4-BE49-F238E27FC236}">
                <a16:creationId xmlns:a16="http://schemas.microsoft.com/office/drawing/2014/main" id="{A8A0439A-3C7D-CC3C-675A-864163A9C874}"/>
              </a:ext>
            </a:extLst>
          </p:cNvPr>
          <p:cNvSpPr>
            <a:spLocks noChangeArrowheads="1"/>
          </p:cNvSpPr>
          <p:nvPr/>
        </p:nvSpPr>
        <p:spPr bwMode="auto">
          <a:xfrm>
            <a:off x="6274807" y="5035550"/>
            <a:ext cx="144462" cy="358775"/>
          </a:xfrm>
          <a:prstGeom prst="upArrow">
            <a:avLst>
              <a:gd name="adj1" fmla="val 50000"/>
              <a:gd name="adj2" fmla="val 62088"/>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Calibri" panose="020F0502020204030204" pitchFamily="34" charset="0"/>
              <a:ea typeface="MS PGothic" panose="020B0600070205080204" pitchFamily="34" charset="-128"/>
            </a:endParaRPr>
          </a:p>
        </p:txBody>
      </p:sp>
      <p:sp>
        <p:nvSpPr>
          <p:cNvPr id="14" name="AutoShape 11">
            <a:extLst>
              <a:ext uri="{FF2B5EF4-FFF2-40B4-BE49-F238E27FC236}">
                <a16:creationId xmlns:a16="http://schemas.microsoft.com/office/drawing/2014/main" id="{8AD1E222-C29C-7A35-C6ED-64885DACAC06}"/>
              </a:ext>
            </a:extLst>
          </p:cNvPr>
          <p:cNvSpPr>
            <a:spLocks noChangeArrowheads="1"/>
          </p:cNvSpPr>
          <p:nvPr/>
        </p:nvSpPr>
        <p:spPr bwMode="auto">
          <a:xfrm>
            <a:off x="9370432" y="5124450"/>
            <a:ext cx="144462" cy="358775"/>
          </a:xfrm>
          <a:prstGeom prst="upArrow">
            <a:avLst>
              <a:gd name="adj1" fmla="val 50000"/>
              <a:gd name="adj2" fmla="val 62088"/>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Calibri" panose="020F0502020204030204" pitchFamily="34" charset="0"/>
              <a:ea typeface="MS PGothic" panose="020B0600070205080204" pitchFamily="34" charset="-128"/>
            </a:endParaRPr>
          </a:p>
        </p:txBody>
      </p:sp>
      <p:pic>
        <p:nvPicPr>
          <p:cNvPr id="15" name="Picture 14">
            <a:extLst>
              <a:ext uri="{FF2B5EF4-FFF2-40B4-BE49-F238E27FC236}">
                <a16:creationId xmlns:a16="http://schemas.microsoft.com/office/drawing/2014/main" id="{AF06EF63-ED86-B740-63A8-409B9FDCAD47}"/>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73107" y="5441950"/>
            <a:ext cx="187325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have direita 10">
            <a:extLst>
              <a:ext uri="{FF2B5EF4-FFF2-40B4-BE49-F238E27FC236}">
                <a16:creationId xmlns:a16="http://schemas.microsoft.com/office/drawing/2014/main" id="{F7050EFC-84B6-42B4-E399-1D470A5291B4}"/>
              </a:ext>
            </a:extLst>
          </p:cNvPr>
          <p:cNvSpPr/>
          <p:nvPr/>
        </p:nvSpPr>
        <p:spPr>
          <a:xfrm>
            <a:off x="10235619" y="1639888"/>
            <a:ext cx="215900" cy="18288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17" name="CaixaDeTexto 15">
            <a:extLst>
              <a:ext uri="{FF2B5EF4-FFF2-40B4-BE49-F238E27FC236}">
                <a16:creationId xmlns:a16="http://schemas.microsoft.com/office/drawing/2014/main" id="{5601338A-3F22-9731-A4CB-8125C75E71BA}"/>
              </a:ext>
            </a:extLst>
          </p:cNvPr>
          <p:cNvSpPr txBox="1">
            <a:spLocks noChangeArrowheads="1"/>
          </p:cNvSpPr>
          <p:nvPr/>
        </p:nvSpPr>
        <p:spPr bwMode="auto">
          <a:xfrm>
            <a:off x="10441994" y="2408238"/>
            <a:ext cx="792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ea typeface="MS PGothic" panose="020B0600070205080204" pitchFamily="34" charset="-128"/>
                <a:cs typeface="Arial" panose="020B0604020202020204" pitchFamily="34" charset="0"/>
              </a:rPr>
              <a:t>20%</a:t>
            </a:r>
          </a:p>
        </p:txBody>
      </p:sp>
      <p:sp>
        <p:nvSpPr>
          <p:cNvPr id="18" name="Chave direita 12">
            <a:extLst>
              <a:ext uri="{FF2B5EF4-FFF2-40B4-BE49-F238E27FC236}">
                <a16:creationId xmlns:a16="http://schemas.microsoft.com/office/drawing/2014/main" id="{619B6719-6E3F-06C8-B772-A7135403E684}"/>
              </a:ext>
            </a:extLst>
          </p:cNvPr>
          <p:cNvSpPr/>
          <p:nvPr/>
        </p:nvSpPr>
        <p:spPr>
          <a:xfrm>
            <a:off x="10235619" y="3557588"/>
            <a:ext cx="217488" cy="5683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21" name="CaixaDeTexto 17">
            <a:extLst>
              <a:ext uri="{FF2B5EF4-FFF2-40B4-BE49-F238E27FC236}">
                <a16:creationId xmlns:a16="http://schemas.microsoft.com/office/drawing/2014/main" id="{A565F1C2-F7AE-0422-D267-020C4977E2B8}"/>
              </a:ext>
            </a:extLst>
          </p:cNvPr>
          <p:cNvSpPr txBox="1">
            <a:spLocks noChangeArrowheads="1"/>
          </p:cNvSpPr>
          <p:nvPr/>
        </p:nvSpPr>
        <p:spPr bwMode="auto">
          <a:xfrm>
            <a:off x="10451519" y="3692525"/>
            <a:ext cx="863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ea typeface="MS PGothic" panose="020B0600070205080204" pitchFamily="34" charset="-128"/>
                <a:cs typeface="Arial" panose="020B0604020202020204" pitchFamily="34" charset="0"/>
              </a:rPr>
              <a:t>50%</a:t>
            </a:r>
          </a:p>
        </p:txBody>
      </p:sp>
      <p:sp>
        <p:nvSpPr>
          <p:cNvPr id="22" name="Chave direita 12">
            <a:extLst>
              <a:ext uri="{FF2B5EF4-FFF2-40B4-BE49-F238E27FC236}">
                <a16:creationId xmlns:a16="http://schemas.microsoft.com/office/drawing/2014/main" id="{F26872E5-0215-4DB0-AE9B-54286C6E08AE}"/>
              </a:ext>
            </a:extLst>
          </p:cNvPr>
          <p:cNvSpPr/>
          <p:nvPr/>
        </p:nvSpPr>
        <p:spPr>
          <a:xfrm>
            <a:off x="10235619" y="4332288"/>
            <a:ext cx="217488" cy="56673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23" name="CaixaDeTexto 16">
            <a:extLst>
              <a:ext uri="{FF2B5EF4-FFF2-40B4-BE49-F238E27FC236}">
                <a16:creationId xmlns:a16="http://schemas.microsoft.com/office/drawing/2014/main" id="{8D775625-18B7-82D8-1058-777BCAAA5D1E}"/>
              </a:ext>
            </a:extLst>
          </p:cNvPr>
          <p:cNvSpPr txBox="1">
            <a:spLocks noChangeArrowheads="1"/>
          </p:cNvSpPr>
          <p:nvPr/>
        </p:nvSpPr>
        <p:spPr bwMode="auto">
          <a:xfrm>
            <a:off x="10451519" y="4465638"/>
            <a:ext cx="720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pt-BR" sz="1200">
                <a:latin typeface="Calibri" panose="020F0502020204030204" pitchFamily="34" charset="0"/>
                <a:ea typeface="MS PGothic" panose="020B0600070205080204" pitchFamily="34" charset="-128"/>
              </a:rPr>
              <a:t>30%</a:t>
            </a:r>
          </a:p>
        </p:txBody>
      </p:sp>
    </p:spTree>
    <p:extLst>
      <p:ext uri="{BB962C8B-B14F-4D97-AF65-F5344CB8AC3E}">
        <p14:creationId xmlns:p14="http://schemas.microsoft.com/office/powerpoint/2010/main" val="1904063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735CEA4-E2A8-4485-A70E-DAC674961D28}"/>
              </a:ext>
            </a:extLst>
          </p:cNvPr>
          <p:cNvPicPr>
            <a:picLocks noChangeAspect="1" noChangeArrowheads="1"/>
          </p:cNvPicPr>
          <p:nvPr/>
        </p:nvPicPr>
        <p:blipFill>
          <a:blip r:embed="rId2" cstate="print"/>
          <a:srcRect/>
          <a:stretch>
            <a:fillRect/>
          </a:stretch>
        </p:blipFill>
        <p:spPr bwMode="auto">
          <a:xfrm>
            <a:off x="2433624" y="1844923"/>
            <a:ext cx="6840760" cy="3960341"/>
          </a:xfrm>
          <a:prstGeom prst="rect">
            <a:avLst/>
          </a:prstGeom>
          <a:noFill/>
          <a:ln w="9525">
            <a:noFill/>
            <a:miter lim="800000"/>
            <a:headEnd/>
            <a:tailEnd/>
          </a:ln>
        </p:spPr>
      </p:pic>
      <p:sp>
        <p:nvSpPr>
          <p:cNvPr id="5" name="CaixaDeTexto 4">
            <a:extLst>
              <a:ext uri="{FF2B5EF4-FFF2-40B4-BE49-F238E27FC236}">
                <a16:creationId xmlns:a16="http://schemas.microsoft.com/office/drawing/2014/main" id="{1A5F31F4-260C-4E7D-93EE-236AFC438532}"/>
              </a:ext>
            </a:extLst>
          </p:cNvPr>
          <p:cNvSpPr txBox="1"/>
          <p:nvPr/>
        </p:nvSpPr>
        <p:spPr>
          <a:xfrm>
            <a:off x="843327" y="494769"/>
            <a:ext cx="9991288" cy="492443"/>
          </a:xfrm>
          <a:prstGeom prst="rect">
            <a:avLst/>
          </a:prstGeom>
          <a:noFill/>
        </p:spPr>
        <p:txBody>
          <a:bodyPr wrap="square" rtlCol="0">
            <a:spAutoFit/>
          </a:bodyPr>
          <a:lstStyle/>
          <a:p>
            <a:pPr algn="ctr"/>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A estrutura operacional das RAS</a:t>
            </a:r>
          </a:p>
        </p:txBody>
      </p:sp>
      <p:sp>
        <p:nvSpPr>
          <p:cNvPr id="6" name="CaixaDeTexto 5">
            <a:extLst>
              <a:ext uri="{FF2B5EF4-FFF2-40B4-BE49-F238E27FC236}">
                <a16:creationId xmlns:a16="http://schemas.microsoft.com/office/drawing/2014/main" id="{D536AB60-89F5-4B2E-B9C2-B1FEE702877D}"/>
              </a:ext>
            </a:extLst>
          </p:cNvPr>
          <p:cNvSpPr txBox="1"/>
          <p:nvPr/>
        </p:nvSpPr>
        <p:spPr>
          <a:xfrm>
            <a:off x="2276323" y="6395854"/>
            <a:ext cx="7776864" cy="461665"/>
          </a:xfrm>
          <a:prstGeom prst="rect">
            <a:avLst/>
          </a:prstGeom>
          <a:noFill/>
        </p:spPr>
        <p:txBody>
          <a:bodyPr wrap="square" rtlCol="0">
            <a:spAutoFit/>
          </a:bodyPr>
          <a:lstStyle/>
          <a:p>
            <a:r>
              <a:rPr lang="pt-BR" sz="800" dirty="0">
                <a:latin typeface="Arial" pitchFamily="34" charset="0"/>
                <a:cs typeface="Arial" pitchFamily="34" charset="0"/>
              </a:rPr>
              <a:t>Fontes:                                                                                                                                                                                                                                                              Brasil  - Ministério da Saúde. Portaria 4.279, de 30 de dezembro de 2022                                                                                                                                                                Mendes EV. As redes de atenção à saúde. Brasília: Organização Pan-Americana da Saúde; 2011                  </a:t>
            </a:r>
          </a:p>
        </p:txBody>
      </p:sp>
    </p:spTree>
    <p:extLst>
      <p:ext uri="{BB962C8B-B14F-4D97-AF65-F5344CB8AC3E}">
        <p14:creationId xmlns:p14="http://schemas.microsoft.com/office/powerpoint/2010/main" val="216325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66328D-92E1-7DD7-F064-221973976A80}"/>
              </a:ext>
            </a:extLst>
          </p:cNvPr>
          <p:cNvSpPr txBox="1">
            <a:spLocks/>
          </p:cNvSpPr>
          <p:nvPr/>
        </p:nvSpPr>
        <p:spPr>
          <a:xfrm>
            <a:off x="2002752" y="952395"/>
            <a:ext cx="9022801" cy="1143000"/>
          </a:xfrm>
          <a:prstGeom prst="rect">
            <a:avLst/>
          </a:prstGeom>
        </p:spPr>
        <p:txBody>
          <a:bodyPr/>
          <a:lstStyle/>
          <a:p>
            <a:pPr>
              <a:defRPr/>
            </a:pPr>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O processo de implantação das RAS</a:t>
            </a:r>
          </a:p>
        </p:txBody>
      </p:sp>
      <p:sp>
        <p:nvSpPr>
          <p:cNvPr id="3" name="Espaço Reservado para Conteúdo 2">
            <a:extLst>
              <a:ext uri="{FF2B5EF4-FFF2-40B4-BE49-F238E27FC236}">
                <a16:creationId xmlns:a16="http://schemas.microsoft.com/office/drawing/2014/main" id="{3A9AC788-1AE7-AD15-EB45-62F0B209FE9A}"/>
              </a:ext>
            </a:extLst>
          </p:cNvPr>
          <p:cNvSpPr txBox="1">
            <a:spLocks/>
          </p:cNvSpPr>
          <p:nvPr/>
        </p:nvSpPr>
        <p:spPr bwMode="auto">
          <a:xfrm>
            <a:off x="1624306" y="2583103"/>
            <a:ext cx="8229600" cy="4525962"/>
          </a:xfrm>
          <a:prstGeom prst="rect">
            <a:avLst/>
          </a:prstGeom>
          <a:noFill/>
          <a:ln w="9525">
            <a:noFill/>
            <a:miter lim="800000"/>
            <a:headEnd/>
            <a:tailEnd/>
          </a:ln>
        </p:spPr>
        <p:txBody>
          <a:bodyPr/>
          <a:lstStyle/>
          <a:p>
            <a:pPr marL="342900" indent="-342900">
              <a:spcBef>
                <a:spcPct val="20000"/>
              </a:spcBef>
              <a:buFont typeface="Arial" charset="0"/>
              <a:buChar char="•"/>
              <a:defRPr/>
            </a:pPr>
            <a:r>
              <a:rPr lang="pt-BR" sz="2100" b="1" dirty="0">
                <a:latin typeface="Arial" charset="0"/>
                <a:cs typeface="Arial" charset="0"/>
              </a:rPr>
              <a:t>A construção social da APS</a:t>
            </a:r>
          </a:p>
          <a:p>
            <a:pPr marL="342900" indent="-342900">
              <a:spcBef>
                <a:spcPct val="20000"/>
              </a:spcBef>
              <a:buFont typeface="Arial" charset="0"/>
              <a:buChar char="•"/>
              <a:defRPr/>
            </a:pPr>
            <a:r>
              <a:rPr lang="pt-BR" sz="2100" b="1" dirty="0">
                <a:latin typeface="Arial" charset="0"/>
                <a:cs typeface="Arial" charset="0"/>
              </a:rPr>
              <a:t>A integração em redes da APS e da atenção ambulatorial especializada (AAE)</a:t>
            </a:r>
          </a:p>
          <a:p>
            <a:pPr marL="342900" indent="-342900">
              <a:spcBef>
                <a:spcPct val="20000"/>
              </a:spcBef>
              <a:buFont typeface="Arial" charset="0"/>
              <a:buChar char="•"/>
              <a:defRPr/>
            </a:pPr>
            <a:r>
              <a:rPr lang="pt-BR" sz="2100" b="1" dirty="0">
                <a:latin typeface="Arial" charset="0"/>
                <a:cs typeface="Arial" charset="0"/>
              </a:rPr>
              <a:t>A integração da atenção hospitalar (AH) nas redes de                         atenção à saúde</a:t>
            </a:r>
          </a:p>
          <a:p>
            <a:pPr marL="342900" indent="-342900">
              <a:spcBef>
                <a:spcPct val="20000"/>
              </a:spcBef>
              <a:buFont typeface="Arial" charset="0"/>
              <a:buChar char="•"/>
              <a:defRPr/>
            </a:pPr>
            <a:r>
              <a:rPr lang="pt-BR" sz="2100" b="1" dirty="0">
                <a:latin typeface="Arial" charset="0"/>
                <a:cs typeface="Arial" charset="0"/>
              </a:rPr>
              <a:t>A modelagem dos sistemas de apoio</a:t>
            </a:r>
          </a:p>
          <a:p>
            <a:pPr marL="342900" indent="-342900">
              <a:spcBef>
                <a:spcPct val="20000"/>
              </a:spcBef>
              <a:buFont typeface="Arial" charset="0"/>
              <a:buChar char="•"/>
              <a:defRPr/>
            </a:pPr>
            <a:r>
              <a:rPr lang="pt-BR" sz="2100" b="1" dirty="0">
                <a:latin typeface="Arial" charset="0"/>
                <a:cs typeface="Arial" charset="0"/>
              </a:rPr>
              <a:t>A modelagem dos sistemas logísticos</a:t>
            </a:r>
          </a:p>
          <a:p>
            <a:pPr marL="342900" indent="-342900">
              <a:spcBef>
                <a:spcPct val="20000"/>
              </a:spcBef>
              <a:buFont typeface="Arial" charset="0"/>
              <a:buChar char="•"/>
              <a:defRPr/>
            </a:pPr>
            <a:r>
              <a:rPr lang="pt-BR" sz="2100" b="1" dirty="0">
                <a:latin typeface="Arial" charset="0"/>
                <a:cs typeface="Arial" charset="0"/>
              </a:rPr>
              <a:t>A modelagem do sistema de governança</a:t>
            </a:r>
          </a:p>
        </p:txBody>
      </p:sp>
      <p:sp>
        <p:nvSpPr>
          <p:cNvPr id="7" name="CaixaDeTexto 7">
            <a:extLst>
              <a:ext uri="{FF2B5EF4-FFF2-40B4-BE49-F238E27FC236}">
                <a16:creationId xmlns:a16="http://schemas.microsoft.com/office/drawing/2014/main" id="{40C77034-B915-8371-D5CE-7DA400411642}"/>
              </a:ext>
            </a:extLst>
          </p:cNvPr>
          <p:cNvSpPr txBox="1">
            <a:spLocks noChangeArrowheads="1"/>
          </p:cNvSpPr>
          <p:nvPr/>
        </p:nvSpPr>
        <p:spPr bwMode="auto">
          <a:xfrm>
            <a:off x="2020824" y="6419631"/>
            <a:ext cx="705802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BR" altLang="pt-BR" sz="800" dirty="0">
                <a:latin typeface="Arial" panose="020B0604020202020204" pitchFamily="34" charset="0"/>
                <a:cs typeface="Arial" panose="020B0604020202020204" pitchFamily="34" charset="0"/>
              </a:rPr>
              <a:t>Fonte: Mendes EV.  A modelagem das redes de atenção à saúde. Washington: Organização Pan-Americana da Saúde; 2007</a:t>
            </a:r>
          </a:p>
          <a:p>
            <a:pPr>
              <a:spcBef>
                <a:spcPct val="0"/>
              </a:spcBef>
              <a:buFontTx/>
              <a:buNone/>
            </a:pPr>
            <a:endParaRPr lang="pt-BR" altLang="pt-BR" sz="1100" dirty="0"/>
          </a:p>
        </p:txBody>
      </p:sp>
    </p:spTree>
    <p:extLst>
      <p:ext uri="{BB962C8B-B14F-4D97-AF65-F5344CB8AC3E}">
        <p14:creationId xmlns:p14="http://schemas.microsoft.com/office/powerpoint/2010/main" val="546738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1E79617-EB3A-2A31-C49C-396611AA511D}"/>
              </a:ext>
            </a:extLst>
          </p:cNvPr>
          <p:cNvSpPr/>
          <p:nvPr/>
        </p:nvSpPr>
        <p:spPr>
          <a:xfrm>
            <a:off x="919202" y="504825"/>
            <a:ext cx="9144000" cy="3603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sp>
        <p:nvSpPr>
          <p:cNvPr id="5" name="Retângulo 4">
            <a:extLst>
              <a:ext uri="{FF2B5EF4-FFF2-40B4-BE49-F238E27FC236}">
                <a16:creationId xmlns:a16="http://schemas.microsoft.com/office/drawing/2014/main" id="{AE65CC90-C172-3810-88C8-93CD2E70FCCE}"/>
              </a:ext>
            </a:extLst>
          </p:cNvPr>
          <p:cNvSpPr/>
          <p:nvPr/>
        </p:nvSpPr>
        <p:spPr>
          <a:xfrm>
            <a:off x="1573252" y="2524125"/>
            <a:ext cx="3887788" cy="20891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Retângulo 5">
            <a:extLst>
              <a:ext uri="{FF2B5EF4-FFF2-40B4-BE49-F238E27FC236}">
                <a16:creationId xmlns:a16="http://schemas.microsoft.com/office/drawing/2014/main" id="{AB451631-C0A9-4C04-F97D-FB15A0B0F023}"/>
              </a:ext>
            </a:extLst>
          </p:cNvPr>
          <p:cNvSpPr/>
          <p:nvPr/>
        </p:nvSpPr>
        <p:spPr>
          <a:xfrm>
            <a:off x="1573252" y="2524125"/>
            <a:ext cx="3887788" cy="20891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Triângulo isósceles 7">
            <a:extLst>
              <a:ext uri="{FF2B5EF4-FFF2-40B4-BE49-F238E27FC236}">
                <a16:creationId xmlns:a16="http://schemas.microsoft.com/office/drawing/2014/main" id="{8EB13900-3298-A09A-E921-F86D209C01F2}"/>
              </a:ext>
            </a:extLst>
          </p:cNvPr>
          <p:cNvSpPr/>
          <p:nvPr/>
        </p:nvSpPr>
        <p:spPr bwMode="auto">
          <a:xfrm>
            <a:off x="1444665" y="1335088"/>
            <a:ext cx="4138612" cy="1270000"/>
          </a:xfrm>
          <a:prstGeom prst="triangle">
            <a:avLst/>
          </a:prstGeom>
          <a:solidFill>
            <a:schemeClr val="bg1"/>
          </a:solidFill>
          <a:ln w="38100"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2000" b="1" dirty="0">
              <a:latin typeface="Verdana" pitchFamily="34" charset="0"/>
              <a:ea typeface="Verdana" pitchFamily="34" charset="0"/>
              <a:cs typeface="Verdana" pitchFamily="34" charset="0"/>
            </a:endParaRPr>
          </a:p>
        </p:txBody>
      </p:sp>
      <p:cxnSp>
        <p:nvCxnSpPr>
          <p:cNvPr id="9" name="Conector reto 8">
            <a:extLst>
              <a:ext uri="{FF2B5EF4-FFF2-40B4-BE49-F238E27FC236}">
                <a16:creationId xmlns:a16="http://schemas.microsoft.com/office/drawing/2014/main" id="{DEA15F4C-7833-3B00-1181-A6A05D1C94EE}"/>
              </a:ext>
            </a:extLst>
          </p:cNvPr>
          <p:cNvCxnSpPr>
            <a:cxnSpLocks/>
          </p:cNvCxnSpPr>
          <p:nvPr/>
        </p:nvCxnSpPr>
        <p:spPr>
          <a:xfrm>
            <a:off x="1444665" y="2605088"/>
            <a:ext cx="4138612" cy="0"/>
          </a:xfrm>
          <a:prstGeom prst="line">
            <a:avLst/>
          </a:prstGeom>
          <a:ln w="57150"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riângulo isósceles 9">
            <a:extLst>
              <a:ext uri="{FF2B5EF4-FFF2-40B4-BE49-F238E27FC236}">
                <a16:creationId xmlns:a16="http://schemas.microsoft.com/office/drawing/2014/main" id="{20ABF9D9-2817-CB41-2CC4-1A609142F0DF}"/>
              </a:ext>
            </a:extLst>
          </p:cNvPr>
          <p:cNvSpPr/>
          <p:nvPr/>
        </p:nvSpPr>
        <p:spPr bwMode="auto">
          <a:xfrm>
            <a:off x="1455777" y="1335088"/>
            <a:ext cx="4140200" cy="1270000"/>
          </a:xfrm>
          <a:prstGeom prst="triangle">
            <a:avLst/>
          </a:prstGeom>
          <a:solidFill>
            <a:schemeClr val="bg1">
              <a:lumMod val="65000"/>
            </a:schemeClr>
          </a:solidFill>
          <a:ln w="5715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2000" b="1" dirty="0">
              <a:latin typeface="Verdana" pitchFamily="34" charset="0"/>
              <a:ea typeface="Verdana" pitchFamily="34" charset="0"/>
              <a:cs typeface="Verdana" pitchFamily="34" charset="0"/>
            </a:endParaRPr>
          </a:p>
        </p:txBody>
      </p:sp>
      <p:sp>
        <p:nvSpPr>
          <p:cNvPr id="11" name="Retângulo 10">
            <a:extLst>
              <a:ext uri="{FF2B5EF4-FFF2-40B4-BE49-F238E27FC236}">
                <a16:creationId xmlns:a16="http://schemas.microsoft.com/office/drawing/2014/main" id="{BA6EFA01-4FD8-4967-F5A7-FF3C6B7FA700}"/>
              </a:ext>
            </a:extLst>
          </p:cNvPr>
          <p:cNvSpPr/>
          <p:nvPr/>
        </p:nvSpPr>
        <p:spPr>
          <a:xfrm>
            <a:off x="3103602" y="3251200"/>
            <a:ext cx="831850" cy="1362075"/>
          </a:xfrm>
          <a:prstGeom prst="rect">
            <a:avLst/>
          </a:prstGeom>
          <a:noFill/>
          <a:ln w="28575" cmpd="sng">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2" name="Imagem 11">
            <a:extLst>
              <a:ext uri="{FF2B5EF4-FFF2-40B4-BE49-F238E27FC236}">
                <a16:creationId xmlns:a16="http://schemas.microsoft.com/office/drawing/2014/main" id="{57403BE8-EC24-FAC8-01F6-59ABAB3F8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927" y="3935413"/>
            <a:ext cx="1809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Agrupar 8">
            <a:extLst>
              <a:ext uri="{FF2B5EF4-FFF2-40B4-BE49-F238E27FC236}">
                <a16:creationId xmlns:a16="http://schemas.microsoft.com/office/drawing/2014/main" id="{1A5902F6-468B-D35F-34FF-076BE11CB7C5}"/>
              </a:ext>
            </a:extLst>
          </p:cNvPr>
          <p:cNvGrpSpPr>
            <a:grpSpLocks noChangeAspect="1"/>
          </p:cNvGrpSpPr>
          <p:nvPr/>
        </p:nvGrpSpPr>
        <p:grpSpPr bwMode="auto">
          <a:xfrm>
            <a:off x="2062202" y="3048000"/>
            <a:ext cx="755650" cy="755650"/>
            <a:chOff x="7316638" y="1617726"/>
            <a:chExt cx="936000" cy="936000"/>
          </a:xfrm>
        </p:grpSpPr>
        <p:grpSp>
          <p:nvGrpSpPr>
            <p:cNvPr id="14" name="Agrupar 9">
              <a:extLst>
                <a:ext uri="{FF2B5EF4-FFF2-40B4-BE49-F238E27FC236}">
                  <a16:creationId xmlns:a16="http://schemas.microsoft.com/office/drawing/2014/main" id="{AE4761D5-D01F-026C-9494-241262BEEAAB}"/>
                </a:ext>
              </a:extLst>
            </p:cNvPr>
            <p:cNvGrpSpPr>
              <a:grpSpLocks/>
            </p:cNvGrpSpPr>
            <p:nvPr/>
          </p:nvGrpSpPr>
          <p:grpSpPr bwMode="auto">
            <a:xfrm>
              <a:off x="7388638" y="1689726"/>
              <a:ext cx="792000" cy="792000"/>
              <a:chOff x="7380000" y="2340000"/>
              <a:chExt cx="792000" cy="792000"/>
            </a:xfrm>
          </p:grpSpPr>
          <p:sp>
            <p:nvSpPr>
              <p:cNvPr id="16" name="Retângulo 15">
                <a:extLst>
                  <a:ext uri="{FF2B5EF4-FFF2-40B4-BE49-F238E27FC236}">
                    <a16:creationId xmlns:a16="http://schemas.microsoft.com/office/drawing/2014/main" id="{B37F1246-D852-7FA8-BC27-B6DDA505CDF3}"/>
                  </a:ext>
                </a:extLst>
              </p:cNvPr>
              <p:cNvSpPr/>
              <p:nvPr/>
            </p:nvSpPr>
            <p:spPr>
              <a:xfrm>
                <a:off x="7380757" y="2340757"/>
                <a:ext cx="359848" cy="35984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Retângulo 16">
                <a:extLst>
                  <a:ext uri="{FF2B5EF4-FFF2-40B4-BE49-F238E27FC236}">
                    <a16:creationId xmlns:a16="http://schemas.microsoft.com/office/drawing/2014/main" id="{F665DA63-F8AE-7D76-9608-3D6647415099}"/>
                  </a:ext>
                </a:extLst>
              </p:cNvPr>
              <p:cNvSpPr/>
              <p:nvPr/>
            </p:nvSpPr>
            <p:spPr>
              <a:xfrm>
                <a:off x="7380757" y="2771395"/>
                <a:ext cx="359848" cy="35984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8" name="Retângulo 17">
                <a:extLst>
                  <a:ext uri="{FF2B5EF4-FFF2-40B4-BE49-F238E27FC236}">
                    <a16:creationId xmlns:a16="http://schemas.microsoft.com/office/drawing/2014/main" id="{6196CA33-893A-56F1-B0D0-AC37069A3D0B}"/>
                  </a:ext>
                </a:extLst>
              </p:cNvPr>
              <p:cNvSpPr/>
              <p:nvPr/>
            </p:nvSpPr>
            <p:spPr>
              <a:xfrm>
                <a:off x="7811395" y="2340757"/>
                <a:ext cx="359849" cy="35984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Retângulo 18">
                <a:extLst>
                  <a:ext uri="{FF2B5EF4-FFF2-40B4-BE49-F238E27FC236}">
                    <a16:creationId xmlns:a16="http://schemas.microsoft.com/office/drawing/2014/main" id="{50913592-48E0-E0C8-8355-914E530239E6}"/>
                  </a:ext>
                </a:extLst>
              </p:cNvPr>
              <p:cNvSpPr/>
              <p:nvPr/>
            </p:nvSpPr>
            <p:spPr>
              <a:xfrm>
                <a:off x="7811395" y="2771395"/>
                <a:ext cx="359849" cy="35984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15" name="Retângulo 10">
              <a:extLst>
                <a:ext uri="{FF2B5EF4-FFF2-40B4-BE49-F238E27FC236}">
                  <a16:creationId xmlns:a16="http://schemas.microsoft.com/office/drawing/2014/main" id="{E8928CF2-320C-7340-EFD4-EE82594637F1}"/>
                </a:ext>
              </a:extLst>
            </p:cNvPr>
            <p:cNvSpPr/>
            <p:nvPr/>
          </p:nvSpPr>
          <p:spPr>
            <a:xfrm>
              <a:off x="7316638" y="1617726"/>
              <a:ext cx="936000" cy="936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grpSp>
        <p:nvGrpSpPr>
          <p:cNvPr id="20" name="Agrupar 15">
            <a:extLst>
              <a:ext uri="{FF2B5EF4-FFF2-40B4-BE49-F238E27FC236}">
                <a16:creationId xmlns:a16="http://schemas.microsoft.com/office/drawing/2014/main" id="{3241FBF6-2960-B359-2CC7-089594F38069}"/>
              </a:ext>
            </a:extLst>
          </p:cNvPr>
          <p:cNvGrpSpPr>
            <a:grpSpLocks noChangeAspect="1"/>
          </p:cNvGrpSpPr>
          <p:nvPr/>
        </p:nvGrpSpPr>
        <p:grpSpPr bwMode="auto">
          <a:xfrm>
            <a:off x="4256127" y="3048000"/>
            <a:ext cx="755650" cy="755650"/>
            <a:chOff x="7316638" y="1617726"/>
            <a:chExt cx="936000" cy="936000"/>
          </a:xfrm>
        </p:grpSpPr>
        <p:grpSp>
          <p:nvGrpSpPr>
            <p:cNvPr id="21" name="Agrupar 16">
              <a:extLst>
                <a:ext uri="{FF2B5EF4-FFF2-40B4-BE49-F238E27FC236}">
                  <a16:creationId xmlns:a16="http://schemas.microsoft.com/office/drawing/2014/main" id="{F69FEB96-1816-429C-14E7-5C777D34ACB0}"/>
                </a:ext>
              </a:extLst>
            </p:cNvPr>
            <p:cNvGrpSpPr>
              <a:grpSpLocks/>
            </p:cNvGrpSpPr>
            <p:nvPr/>
          </p:nvGrpSpPr>
          <p:grpSpPr bwMode="auto">
            <a:xfrm>
              <a:off x="7388638" y="1689726"/>
              <a:ext cx="792000" cy="792000"/>
              <a:chOff x="7380000" y="2340000"/>
              <a:chExt cx="792000" cy="792000"/>
            </a:xfrm>
          </p:grpSpPr>
          <p:sp>
            <p:nvSpPr>
              <p:cNvPr id="23" name="Retângulo 22">
                <a:extLst>
                  <a:ext uri="{FF2B5EF4-FFF2-40B4-BE49-F238E27FC236}">
                    <a16:creationId xmlns:a16="http://schemas.microsoft.com/office/drawing/2014/main" id="{E5F534B5-6EE0-7480-5424-64C918565AC9}"/>
                  </a:ext>
                </a:extLst>
              </p:cNvPr>
              <p:cNvSpPr/>
              <p:nvPr/>
            </p:nvSpPr>
            <p:spPr>
              <a:xfrm>
                <a:off x="7380757" y="2340757"/>
                <a:ext cx="359848" cy="35984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4" name="Retângulo 23">
                <a:extLst>
                  <a:ext uri="{FF2B5EF4-FFF2-40B4-BE49-F238E27FC236}">
                    <a16:creationId xmlns:a16="http://schemas.microsoft.com/office/drawing/2014/main" id="{DE68CC81-9FAC-0372-435B-45B641412B29}"/>
                  </a:ext>
                </a:extLst>
              </p:cNvPr>
              <p:cNvSpPr/>
              <p:nvPr/>
            </p:nvSpPr>
            <p:spPr>
              <a:xfrm>
                <a:off x="7380757" y="2771395"/>
                <a:ext cx="359848" cy="35984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5" name="Retângulo 24">
                <a:extLst>
                  <a:ext uri="{FF2B5EF4-FFF2-40B4-BE49-F238E27FC236}">
                    <a16:creationId xmlns:a16="http://schemas.microsoft.com/office/drawing/2014/main" id="{8D413CB5-32BC-AC08-8E59-B6F4AE0A57C9}"/>
                  </a:ext>
                </a:extLst>
              </p:cNvPr>
              <p:cNvSpPr/>
              <p:nvPr/>
            </p:nvSpPr>
            <p:spPr>
              <a:xfrm>
                <a:off x="7811395" y="2340757"/>
                <a:ext cx="359849" cy="35984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6" name="Retângulo 25">
                <a:extLst>
                  <a:ext uri="{FF2B5EF4-FFF2-40B4-BE49-F238E27FC236}">
                    <a16:creationId xmlns:a16="http://schemas.microsoft.com/office/drawing/2014/main" id="{A416CC40-0F9B-459A-63FE-665161E4E36B}"/>
                  </a:ext>
                </a:extLst>
              </p:cNvPr>
              <p:cNvSpPr/>
              <p:nvPr/>
            </p:nvSpPr>
            <p:spPr>
              <a:xfrm>
                <a:off x="7811395" y="2771395"/>
                <a:ext cx="359849" cy="35984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22" name="Retângulo 17">
              <a:extLst>
                <a:ext uri="{FF2B5EF4-FFF2-40B4-BE49-F238E27FC236}">
                  <a16:creationId xmlns:a16="http://schemas.microsoft.com/office/drawing/2014/main" id="{AC926084-DF39-892C-B063-6D6E15DC7C64}"/>
                </a:ext>
              </a:extLst>
            </p:cNvPr>
            <p:cNvSpPr/>
            <p:nvPr/>
          </p:nvSpPr>
          <p:spPr>
            <a:xfrm>
              <a:off x="7316638" y="1617726"/>
              <a:ext cx="936000" cy="9360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27" name="Retângulo 26">
            <a:extLst>
              <a:ext uri="{FF2B5EF4-FFF2-40B4-BE49-F238E27FC236}">
                <a16:creationId xmlns:a16="http://schemas.microsoft.com/office/drawing/2014/main" id="{09EF636A-1377-C59A-259C-63D76512E2C0}"/>
              </a:ext>
            </a:extLst>
          </p:cNvPr>
          <p:cNvSpPr/>
          <p:nvPr/>
        </p:nvSpPr>
        <p:spPr>
          <a:xfrm>
            <a:off x="1444665" y="4595813"/>
            <a:ext cx="4175125" cy="71437"/>
          </a:xfrm>
          <a:prstGeom prst="rect">
            <a:avLst/>
          </a:prstGeom>
          <a:solidFill>
            <a:schemeClr val="bg1"/>
          </a:solidFill>
          <a:ln cmpd="dbl">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pt-BR" sz="1600"/>
          </a:p>
        </p:txBody>
      </p:sp>
      <p:graphicFrame>
        <p:nvGraphicFramePr>
          <p:cNvPr id="28" name="Tabela 27">
            <a:extLst>
              <a:ext uri="{FF2B5EF4-FFF2-40B4-BE49-F238E27FC236}">
                <a16:creationId xmlns:a16="http://schemas.microsoft.com/office/drawing/2014/main" id="{399FD78E-AB64-604C-F461-95E3D7327D89}"/>
              </a:ext>
            </a:extLst>
          </p:cNvPr>
          <p:cNvGraphicFramePr>
            <a:graphicFrameLocks noGrp="1"/>
          </p:cNvGraphicFramePr>
          <p:nvPr>
            <p:extLst>
              <p:ext uri="{D42A27DB-BD31-4B8C-83A1-F6EECF244321}">
                <p14:modId xmlns:p14="http://schemas.microsoft.com/office/powerpoint/2010/main" val="2147811681"/>
              </p:ext>
            </p:extLst>
          </p:nvPr>
        </p:nvGraphicFramePr>
        <p:xfrm>
          <a:off x="6537365" y="857250"/>
          <a:ext cx="3478212" cy="719138"/>
        </p:xfrm>
        <a:graphic>
          <a:graphicData uri="http://schemas.openxmlformats.org/drawingml/2006/table">
            <a:tbl>
              <a:tblPr firstRow="1" bandRow="1">
                <a:tableStyleId>{5C22544A-7EE6-4342-B048-85BDC9FD1C3A}</a:tableStyleId>
              </a:tblPr>
              <a:tblGrid>
                <a:gridCol w="360050">
                  <a:extLst>
                    <a:ext uri="{9D8B030D-6E8A-4147-A177-3AD203B41FA5}">
                      <a16:colId xmlns:a16="http://schemas.microsoft.com/office/drawing/2014/main" val="20000"/>
                    </a:ext>
                  </a:extLst>
                </a:gridCol>
                <a:gridCol w="3118162">
                  <a:extLst>
                    <a:ext uri="{9D8B030D-6E8A-4147-A177-3AD203B41FA5}">
                      <a16:colId xmlns:a16="http://schemas.microsoft.com/office/drawing/2014/main" val="20001"/>
                    </a:ext>
                  </a:extLst>
                </a:gridCol>
              </a:tblGrid>
              <a:tr h="719138">
                <a:tc>
                  <a:txBody>
                    <a:bodyPr/>
                    <a:lstStyle/>
                    <a:p>
                      <a:pPr algn="ctr"/>
                      <a:r>
                        <a:rPr lang="pt-BR" sz="1800" b="0" dirty="0"/>
                        <a:t>1</a:t>
                      </a:r>
                    </a:p>
                  </a:txBody>
                  <a:tcPr marL="36005" marR="36005" marT="35957" marB="35957" anchor="ctr">
                    <a:solidFill>
                      <a:schemeClr val="accent1"/>
                    </a:solidFill>
                  </a:tcPr>
                </a:tc>
                <a:tc>
                  <a:txBody>
                    <a:bodyPr/>
                    <a:lstStyle/>
                    <a:p>
                      <a:r>
                        <a:rPr lang="pt-BR" sz="1400" b="1" dirty="0">
                          <a:solidFill>
                            <a:schemeClr val="tx1"/>
                          </a:solidFill>
                          <a:latin typeface="Arial" pitchFamily="34" charset="0"/>
                          <a:cs typeface="Arial" pitchFamily="34" charset="0"/>
                        </a:rPr>
                        <a:t>Macroprocessos e Microprocessos Básicos da</a:t>
                      </a:r>
                    </a:p>
                    <a:p>
                      <a:r>
                        <a:rPr lang="pt-BR" sz="1400" b="1" dirty="0">
                          <a:solidFill>
                            <a:schemeClr val="tx1"/>
                          </a:solidFill>
                          <a:latin typeface="Arial" pitchFamily="34" charset="0"/>
                          <a:cs typeface="Arial" pitchFamily="34" charset="0"/>
                        </a:rPr>
                        <a:t>Atenção Primária À Saúde</a:t>
                      </a:r>
                    </a:p>
                  </a:txBody>
                  <a:tcPr marL="91453" marR="0" marT="35957" marB="35957" anchor="ctr">
                    <a:noFill/>
                  </a:tcPr>
                </a:tc>
                <a:extLst>
                  <a:ext uri="{0D108BD9-81ED-4DB2-BD59-A6C34878D82A}">
                    <a16:rowId xmlns:a16="http://schemas.microsoft.com/office/drawing/2014/main" val="10000"/>
                  </a:ext>
                </a:extLst>
              </a:tr>
            </a:tbl>
          </a:graphicData>
        </a:graphic>
      </p:graphicFrame>
      <p:graphicFrame>
        <p:nvGraphicFramePr>
          <p:cNvPr id="29" name="Tabela 28">
            <a:extLst>
              <a:ext uri="{FF2B5EF4-FFF2-40B4-BE49-F238E27FC236}">
                <a16:creationId xmlns:a16="http://schemas.microsoft.com/office/drawing/2014/main" id="{9058D677-255E-4271-91AF-5F6D46FFF71E}"/>
              </a:ext>
            </a:extLst>
          </p:cNvPr>
          <p:cNvGraphicFramePr>
            <a:graphicFrameLocks noGrp="1"/>
          </p:cNvGraphicFramePr>
          <p:nvPr>
            <p:extLst>
              <p:ext uri="{D42A27DB-BD31-4B8C-83A1-F6EECF244321}">
                <p14:modId xmlns:p14="http://schemas.microsoft.com/office/powerpoint/2010/main" val="2913414234"/>
              </p:ext>
            </p:extLst>
          </p:nvPr>
        </p:nvGraphicFramePr>
        <p:xfrm>
          <a:off x="6537365" y="1612900"/>
          <a:ext cx="3506787" cy="719138"/>
        </p:xfrm>
        <a:graphic>
          <a:graphicData uri="http://schemas.openxmlformats.org/drawingml/2006/table">
            <a:tbl>
              <a:tblPr firstRow="1" bandRow="1">
                <a:tableStyleId>{5C22544A-7EE6-4342-B048-85BDC9FD1C3A}</a:tableStyleId>
              </a:tblPr>
              <a:tblGrid>
                <a:gridCol w="360050">
                  <a:extLst>
                    <a:ext uri="{9D8B030D-6E8A-4147-A177-3AD203B41FA5}">
                      <a16:colId xmlns:a16="http://schemas.microsoft.com/office/drawing/2014/main" val="20000"/>
                    </a:ext>
                  </a:extLst>
                </a:gridCol>
                <a:gridCol w="3146737">
                  <a:extLst>
                    <a:ext uri="{9D8B030D-6E8A-4147-A177-3AD203B41FA5}">
                      <a16:colId xmlns:a16="http://schemas.microsoft.com/office/drawing/2014/main" val="20001"/>
                    </a:ext>
                  </a:extLst>
                </a:gridCol>
              </a:tblGrid>
              <a:tr h="719138">
                <a:tc>
                  <a:txBody>
                    <a:bodyPr/>
                    <a:lstStyle/>
                    <a:p>
                      <a:pPr algn="ctr"/>
                      <a:r>
                        <a:rPr lang="pt-BR" sz="1800" b="0" dirty="0"/>
                        <a:t>2</a:t>
                      </a:r>
                    </a:p>
                  </a:txBody>
                  <a:tcPr marL="36005" marR="36005" marT="35957" marB="35957" anchor="ctr">
                    <a:solidFill>
                      <a:srgbClr val="C00000"/>
                    </a:solidFill>
                  </a:tcPr>
                </a:tc>
                <a:tc>
                  <a:txBody>
                    <a:bodyPr/>
                    <a:lstStyle/>
                    <a:p>
                      <a:r>
                        <a:rPr lang="pt-BR" sz="1400" b="1" dirty="0">
                          <a:solidFill>
                            <a:schemeClr val="tx1"/>
                          </a:solidFill>
                          <a:latin typeface="Arial" pitchFamily="34" charset="0"/>
                          <a:cs typeface="Arial" pitchFamily="34" charset="0"/>
                        </a:rPr>
                        <a:t>Macroprocessos de Atenção aos Eventos Agudos</a:t>
                      </a:r>
                    </a:p>
                  </a:txBody>
                  <a:tcPr marL="91453" marR="0" marT="35957" marB="35957" anchor="ctr">
                    <a:noFill/>
                  </a:tcPr>
                </a:tc>
                <a:extLst>
                  <a:ext uri="{0D108BD9-81ED-4DB2-BD59-A6C34878D82A}">
                    <a16:rowId xmlns:a16="http://schemas.microsoft.com/office/drawing/2014/main" val="10000"/>
                  </a:ext>
                </a:extLst>
              </a:tr>
            </a:tbl>
          </a:graphicData>
        </a:graphic>
      </p:graphicFrame>
      <p:graphicFrame>
        <p:nvGraphicFramePr>
          <p:cNvPr id="30" name="Tabela 29">
            <a:extLst>
              <a:ext uri="{FF2B5EF4-FFF2-40B4-BE49-F238E27FC236}">
                <a16:creationId xmlns:a16="http://schemas.microsoft.com/office/drawing/2014/main" id="{909ACC05-2F1C-EFC0-3D24-86B0C3A912F9}"/>
              </a:ext>
            </a:extLst>
          </p:cNvPr>
          <p:cNvGraphicFramePr>
            <a:graphicFrameLocks noGrp="1"/>
          </p:cNvGraphicFramePr>
          <p:nvPr>
            <p:extLst>
              <p:ext uri="{D42A27DB-BD31-4B8C-83A1-F6EECF244321}">
                <p14:modId xmlns:p14="http://schemas.microsoft.com/office/powerpoint/2010/main" val="264071239"/>
              </p:ext>
            </p:extLst>
          </p:nvPr>
        </p:nvGraphicFramePr>
        <p:xfrm>
          <a:off x="6537365" y="2370138"/>
          <a:ext cx="3487737" cy="839844"/>
        </p:xfrm>
        <a:graphic>
          <a:graphicData uri="http://schemas.openxmlformats.org/drawingml/2006/table">
            <a:tbl>
              <a:tblPr firstRow="1" bandRow="1">
                <a:tableStyleId>{5C22544A-7EE6-4342-B048-85BDC9FD1C3A}</a:tableStyleId>
              </a:tblPr>
              <a:tblGrid>
                <a:gridCol w="360050">
                  <a:extLst>
                    <a:ext uri="{9D8B030D-6E8A-4147-A177-3AD203B41FA5}">
                      <a16:colId xmlns:a16="http://schemas.microsoft.com/office/drawing/2014/main" val="20000"/>
                    </a:ext>
                  </a:extLst>
                </a:gridCol>
                <a:gridCol w="3127687">
                  <a:extLst>
                    <a:ext uri="{9D8B030D-6E8A-4147-A177-3AD203B41FA5}">
                      <a16:colId xmlns:a16="http://schemas.microsoft.com/office/drawing/2014/main" val="20001"/>
                    </a:ext>
                  </a:extLst>
                </a:gridCol>
              </a:tblGrid>
              <a:tr h="839787">
                <a:tc>
                  <a:txBody>
                    <a:bodyPr/>
                    <a:lstStyle/>
                    <a:p>
                      <a:pPr algn="ctr"/>
                      <a:r>
                        <a:rPr lang="pt-BR" sz="1800" b="0" dirty="0"/>
                        <a:t>3</a:t>
                      </a:r>
                    </a:p>
                  </a:txBody>
                  <a:tcPr marL="36005" marR="36005" marT="35874" marB="35874" anchor="ctr">
                    <a:solidFill>
                      <a:srgbClr val="00B050"/>
                    </a:solidFill>
                  </a:tcPr>
                </a:tc>
                <a:tc>
                  <a:txBody>
                    <a:bodyPr/>
                    <a:lstStyle/>
                    <a:p>
                      <a:pPr>
                        <a:lnSpc>
                          <a:spcPct val="90000"/>
                        </a:lnSpc>
                      </a:pPr>
                      <a:r>
                        <a:rPr lang="pt-BR" sz="1400" b="1" dirty="0">
                          <a:solidFill>
                            <a:schemeClr val="tx1"/>
                          </a:solidFill>
                          <a:latin typeface="Arial" pitchFamily="34" charset="0"/>
                          <a:cs typeface="Arial" pitchFamily="34" charset="0"/>
                        </a:rPr>
                        <a:t>Macroprocessos de Atenção às Condições Crônicas não agudizadas, Enfermidades e Pessoas hiperutilizadoras</a:t>
                      </a:r>
                    </a:p>
                  </a:txBody>
                  <a:tcPr marL="91453" marR="0" marT="35874" marB="35874" anchor="ctr">
                    <a:noFill/>
                  </a:tcPr>
                </a:tc>
                <a:extLst>
                  <a:ext uri="{0D108BD9-81ED-4DB2-BD59-A6C34878D82A}">
                    <a16:rowId xmlns:a16="http://schemas.microsoft.com/office/drawing/2014/main" val="10000"/>
                  </a:ext>
                </a:extLst>
              </a:tr>
            </a:tbl>
          </a:graphicData>
        </a:graphic>
      </p:graphicFrame>
      <p:graphicFrame>
        <p:nvGraphicFramePr>
          <p:cNvPr id="31" name="Tabela 30">
            <a:extLst>
              <a:ext uri="{FF2B5EF4-FFF2-40B4-BE49-F238E27FC236}">
                <a16:creationId xmlns:a16="http://schemas.microsoft.com/office/drawing/2014/main" id="{FE043CC5-8C00-940F-EF9B-DC8E0725ADF4}"/>
              </a:ext>
            </a:extLst>
          </p:cNvPr>
          <p:cNvGraphicFramePr>
            <a:graphicFrameLocks noGrp="1"/>
          </p:cNvGraphicFramePr>
          <p:nvPr>
            <p:extLst>
              <p:ext uri="{D42A27DB-BD31-4B8C-83A1-F6EECF244321}">
                <p14:modId xmlns:p14="http://schemas.microsoft.com/office/powerpoint/2010/main" val="3744236659"/>
              </p:ext>
            </p:extLst>
          </p:nvPr>
        </p:nvGraphicFramePr>
        <p:xfrm>
          <a:off x="6537365" y="3125788"/>
          <a:ext cx="3516312" cy="719137"/>
        </p:xfrm>
        <a:graphic>
          <a:graphicData uri="http://schemas.openxmlformats.org/drawingml/2006/table">
            <a:tbl>
              <a:tblPr firstRow="1" bandRow="1">
                <a:tableStyleId>{5C22544A-7EE6-4342-B048-85BDC9FD1C3A}</a:tableStyleId>
              </a:tblPr>
              <a:tblGrid>
                <a:gridCol w="360050">
                  <a:extLst>
                    <a:ext uri="{9D8B030D-6E8A-4147-A177-3AD203B41FA5}">
                      <a16:colId xmlns:a16="http://schemas.microsoft.com/office/drawing/2014/main" val="20000"/>
                    </a:ext>
                  </a:extLst>
                </a:gridCol>
                <a:gridCol w="3156262">
                  <a:extLst>
                    <a:ext uri="{9D8B030D-6E8A-4147-A177-3AD203B41FA5}">
                      <a16:colId xmlns:a16="http://schemas.microsoft.com/office/drawing/2014/main" val="20001"/>
                    </a:ext>
                  </a:extLst>
                </a:gridCol>
              </a:tblGrid>
              <a:tr h="719137">
                <a:tc>
                  <a:txBody>
                    <a:bodyPr/>
                    <a:lstStyle/>
                    <a:p>
                      <a:pPr algn="ctr"/>
                      <a:r>
                        <a:rPr lang="pt-BR" sz="1800" b="0" dirty="0">
                          <a:solidFill>
                            <a:schemeClr val="tx1">
                              <a:lumMod val="65000"/>
                              <a:lumOff val="35000"/>
                            </a:schemeClr>
                          </a:solidFill>
                        </a:rPr>
                        <a:t>4</a:t>
                      </a:r>
                    </a:p>
                  </a:txBody>
                  <a:tcPr marL="36005" marR="36005" marT="35957" marB="35957" anchor="ctr">
                    <a:solidFill>
                      <a:srgbClr val="FFFF00"/>
                    </a:solidFill>
                  </a:tcPr>
                </a:tc>
                <a:tc>
                  <a:txBody>
                    <a:bodyPr/>
                    <a:lstStyle/>
                    <a:p>
                      <a:r>
                        <a:rPr lang="pt-BR" sz="1400" b="1" dirty="0">
                          <a:solidFill>
                            <a:schemeClr val="tx1"/>
                          </a:solidFill>
                          <a:latin typeface="Arial" pitchFamily="34" charset="0"/>
                          <a:cs typeface="Arial" pitchFamily="34" charset="0"/>
                        </a:rPr>
                        <a:t>Macroprocessos de Atenção Preventiva</a:t>
                      </a:r>
                    </a:p>
                  </a:txBody>
                  <a:tcPr marL="91453" marR="0" marT="35957" marB="35957" anchor="ctr">
                    <a:noFill/>
                  </a:tcPr>
                </a:tc>
                <a:extLst>
                  <a:ext uri="{0D108BD9-81ED-4DB2-BD59-A6C34878D82A}">
                    <a16:rowId xmlns:a16="http://schemas.microsoft.com/office/drawing/2014/main" val="10000"/>
                  </a:ext>
                </a:extLst>
              </a:tr>
            </a:tbl>
          </a:graphicData>
        </a:graphic>
      </p:graphicFrame>
      <p:graphicFrame>
        <p:nvGraphicFramePr>
          <p:cNvPr id="32" name="Tabela 31">
            <a:extLst>
              <a:ext uri="{FF2B5EF4-FFF2-40B4-BE49-F238E27FC236}">
                <a16:creationId xmlns:a16="http://schemas.microsoft.com/office/drawing/2014/main" id="{763E8D9E-FB00-5C4B-8833-5547944830C9}"/>
              </a:ext>
            </a:extLst>
          </p:cNvPr>
          <p:cNvGraphicFramePr>
            <a:graphicFrameLocks noGrp="1"/>
          </p:cNvGraphicFramePr>
          <p:nvPr>
            <p:extLst>
              <p:ext uri="{D42A27DB-BD31-4B8C-83A1-F6EECF244321}">
                <p14:modId xmlns:p14="http://schemas.microsoft.com/office/powerpoint/2010/main" val="3681328617"/>
              </p:ext>
            </p:extLst>
          </p:nvPr>
        </p:nvGraphicFramePr>
        <p:xfrm>
          <a:off x="6559590" y="3881438"/>
          <a:ext cx="3408362" cy="719137"/>
        </p:xfrm>
        <a:graphic>
          <a:graphicData uri="http://schemas.openxmlformats.org/drawingml/2006/table">
            <a:tbl>
              <a:tblPr firstRow="1" bandRow="1">
                <a:tableStyleId>{5C22544A-7EE6-4342-B048-85BDC9FD1C3A}</a:tableStyleId>
              </a:tblPr>
              <a:tblGrid>
                <a:gridCol w="359967">
                  <a:extLst>
                    <a:ext uri="{9D8B030D-6E8A-4147-A177-3AD203B41FA5}">
                      <a16:colId xmlns:a16="http://schemas.microsoft.com/office/drawing/2014/main" val="20000"/>
                    </a:ext>
                  </a:extLst>
                </a:gridCol>
                <a:gridCol w="3048395">
                  <a:extLst>
                    <a:ext uri="{9D8B030D-6E8A-4147-A177-3AD203B41FA5}">
                      <a16:colId xmlns:a16="http://schemas.microsoft.com/office/drawing/2014/main" val="20001"/>
                    </a:ext>
                  </a:extLst>
                </a:gridCol>
              </a:tblGrid>
              <a:tr h="719137">
                <a:tc>
                  <a:txBody>
                    <a:bodyPr/>
                    <a:lstStyle/>
                    <a:p>
                      <a:pPr algn="ctr"/>
                      <a:r>
                        <a:rPr lang="pt-BR" sz="1800" b="0" dirty="0"/>
                        <a:t>5</a:t>
                      </a:r>
                    </a:p>
                  </a:txBody>
                  <a:tcPr marL="35997" marR="35997" marT="35957" marB="35957" anchor="ctr">
                    <a:solidFill>
                      <a:schemeClr val="bg1">
                        <a:lumMod val="50000"/>
                      </a:schemeClr>
                    </a:solidFill>
                  </a:tcPr>
                </a:tc>
                <a:tc>
                  <a:txBody>
                    <a:bodyPr/>
                    <a:lstStyle/>
                    <a:p>
                      <a:r>
                        <a:rPr lang="pt-BR" sz="1400" b="1" dirty="0">
                          <a:solidFill>
                            <a:schemeClr val="tx1"/>
                          </a:solidFill>
                          <a:latin typeface="Arial" pitchFamily="34" charset="0"/>
                          <a:cs typeface="Arial" pitchFamily="34" charset="0"/>
                        </a:rPr>
                        <a:t>Macroprocessos de Demandas Administrativas</a:t>
                      </a:r>
                    </a:p>
                  </a:txBody>
                  <a:tcPr marL="91432" marR="0" marT="35957" marB="35957" anchor="ctr">
                    <a:noFill/>
                  </a:tcPr>
                </a:tc>
                <a:extLst>
                  <a:ext uri="{0D108BD9-81ED-4DB2-BD59-A6C34878D82A}">
                    <a16:rowId xmlns:a16="http://schemas.microsoft.com/office/drawing/2014/main" val="10000"/>
                  </a:ext>
                </a:extLst>
              </a:tr>
            </a:tbl>
          </a:graphicData>
        </a:graphic>
      </p:graphicFrame>
      <p:graphicFrame>
        <p:nvGraphicFramePr>
          <p:cNvPr id="33" name="Tabela 32">
            <a:extLst>
              <a:ext uri="{FF2B5EF4-FFF2-40B4-BE49-F238E27FC236}">
                <a16:creationId xmlns:a16="http://schemas.microsoft.com/office/drawing/2014/main" id="{C640AAB5-F3C4-DF2F-922A-57CF19E6EF16}"/>
              </a:ext>
            </a:extLst>
          </p:cNvPr>
          <p:cNvGraphicFramePr>
            <a:graphicFrameLocks noGrp="1"/>
          </p:cNvGraphicFramePr>
          <p:nvPr>
            <p:extLst>
              <p:ext uri="{D42A27DB-BD31-4B8C-83A1-F6EECF244321}">
                <p14:modId xmlns:p14="http://schemas.microsoft.com/office/powerpoint/2010/main" val="1042516963"/>
              </p:ext>
            </p:extLst>
          </p:nvPr>
        </p:nvGraphicFramePr>
        <p:xfrm>
          <a:off x="6559590" y="4637088"/>
          <a:ext cx="3436937" cy="719137"/>
        </p:xfrm>
        <a:graphic>
          <a:graphicData uri="http://schemas.openxmlformats.org/drawingml/2006/table">
            <a:tbl>
              <a:tblPr firstRow="1" bandRow="1">
                <a:tableStyleId>{5C22544A-7EE6-4342-B048-85BDC9FD1C3A}</a:tableStyleId>
              </a:tblPr>
              <a:tblGrid>
                <a:gridCol w="359967">
                  <a:extLst>
                    <a:ext uri="{9D8B030D-6E8A-4147-A177-3AD203B41FA5}">
                      <a16:colId xmlns:a16="http://schemas.microsoft.com/office/drawing/2014/main" val="20000"/>
                    </a:ext>
                  </a:extLst>
                </a:gridCol>
                <a:gridCol w="3076970">
                  <a:extLst>
                    <a:ext uri="{9D8B030D-6E8A-4147-A177-3AD203B41FA5}">
                      <a16:colId xmlns:a16="http://schemas.microsoft.com/office/drawing/2014/main" val="20001"/>
                    </a:ext>
                  </a:extLst>
                </a:gridCol>
              </a:tblGrid>
              <a:tr h="719137">
                <a:tc>
                  <a:txBody>
                    <a:bodyPr/>
                    <a:lstStyle/>
                    <a:p>
                      <a:pPr algn="ctr"/>
                      <a:r>
                        <a:rPr lang="pt-BR" sz="1800" b="0" dirty="0"/>
                        <a:t>6</a:t>
                      </a:r>
                    </a:p>
                  </a:txBody>
                  <a:tcPr marL="35997" marR="35997" marT="35957" marB="35957" anchor="ctr">
                    <a:solidFill>
                      <a:schemeClr val="accent6">
                        <a:lumMod val="50000"/>
                      </a:schemeClr>
                    </a:solidFill>
                  </a:tcPr>
                </a:tc>
                <a:tc>
                  <a:txBody>
                    <a:bodyPr/>
                    <a:lstStyle/>
                    <a:p>
                      <a:r>
                        <a:rPr lang="pt-BR" sz="1400" b="1" u="none" dirty="0">
                          <a:solidFill>
                            <a:schemeClr val="tx1"/>
                          </a:solidFill>
                          <a:latin typeface="Arial" pitchFamily="34" charset="0"/>
                          <a:cs typeface="Arial" pitchFamily="34" charset="0"/>
                        </a:rPr>
                        <a:t>Macroprocessos de Atenção Domiciliar</a:t>
                      </a:r>
                    </a:p>
                  </a:txBody>
                  <a:tcPr marL="91432" marR="0" marT="35957" marB="35957" anchor="ctr">
                    <a:noFill/>
                  </a:tcPr>
                </a:tc>
                <a:extLst>
                  <a:ext uri="{0D108BD9-81ED-4DB2-BD59-A6C34878D82A}">
                    <a16:rowId xmlns:a16="http://schemas.microsoft.com/office/drawing/2014/main" val="10000"/>
                  </a:ext>
                </a:extLst>
              </a:tr>
            </a:tbl>
          </a:graphicData>
        </a:graphic>
      </p:graphicFrame>
      <p:graphicFrame>
        <p:nvGraphicFramePr>
          <p:cNvPr id="34" name="Tabela 33">
            <a:extLst>
              <a:ext uri="{FF2B5EF4-FFF2-40B4-BE49-F238E27FC236}">
                <a16:creationId xmlns:a16="http://schemas.microsoft.com/office/drawing/2014/main" id="{A6E7696D-B252-90DB-D1D9-4649B8371863}"/>
              </a:ext>
            </a:extLst>
          </p:cNvPr>
          <p:cNvGraphicFramePr>
            <a:graphicFrameLocks noGrp="1"/>
          </p:cNvGraphicFramePr>
          <p:nvPr>
            <p:extLst>
              <p:ext uri="{D42A27DB-BD31-4B8C-83A1-F6EECF244321}">
                <p14:modId xmlns:p14="http://schemas.microsoft.com/office/powerpoint/2010/main" val="3738407030"/>
              </p:ext>
            </p:extLst>
          </p:nvPr>
        </p:nvGraphicFramePr>
        <p:xfrm>
          <a:off x="6559590" y="5394325"/>
          <a:ext cx="3484562" cy="719138"/>
        </p:xfrm>
        <a:graphic>
          <a:graphicData uri="http://schemas.openxmlformats.org/drawingml/2006/table">
            <a:tbl>
              <a:tblPr firstRow="1" bandRow="1">
                <a:tableStyleId>{5C22544A-7EE6-4342-B048-85BDC9FD1C3A}</a:tableStyleId>
              </a:tblPr>
              <a:tblGrid>
                <a:gridCol w="359968">
                  <a:extLst>
                    <a:ext uri="{9D8B030D-6E8A-4147-A177-3AD203B41FA5}">
                      <a16:colId xmlns:a16="http://schemas.microsoft.com/office/drawing/2014/main" val="20000"/>
                    </a:ext>
                  </a:extLst>
                </a:gridCol>
                <a:gridCol w="3124594">
                  <a:extLst>
                    <a:ext uri="{9D8B030D-6E8A-4147-A177-3AD203B41FA5}">
                      <a16:colId xmlns:a16="http://schemas.microsoft.com/office/drawing/2014/main" val="20001"/>
                    </a:ext>
                  </a:extLst>
                </a:gridCol>
              </a:tblGrid>
              <a:tr h="719138">
                <a:tc>
                  <a:txBody>
                    <a:bodyPr/>
                    <a:lstStyle/>
                    <a:p>
                      <a:pPr algn="ctr"/>
                      <a:r>
                        <a:rPr lang="pt-BR" sz="1800" b="0" dirty="0"/>
                        <a:t>7</a:t>
                      </a:r>
                    </a:p>
                  </a:txBody>
                  <a:tcPr marL="35997" marR="35997" marT="35957" marB="35957" anchor="ctr">
                    <a:solidFill>
                      <a:schemeClr val="accent3">
                        <a:lumMod val="75000"/>
                      </a:schemeClr>
                    </a:solidFill>
                  </a:tcPr>
                </a:tc>
                <a:tc>
                  <a:txBody>
                    <a:bodyPr/>
                    <a:lstStyle/>
                    <a:p>
                      <a:r>
                        <a:rPr lang="pt-BR" sz="1400" b="1" dirty="0">
                          <a:solidFill>
                            <a:schemeClr val="tx1"/>
                          </a:solidFill>
                          <a:latin typeface="Arial" pitchFamily="34" charset="0"/>
                          <a:cs typeface="Arial" pitchFamily="34" charset="0"/>
                        </a:rPr>
                        <a:t>Macroprocessos de Autocuidado Apoiado</a:t>
                      </a:r>
                    </a:p>
                  </a:txBody>
                  <a:tcPr marL="91432" marR="0" marT="35957" marB="35957" anchor="ctr">
                    <a:noFill/>
                  </a:tcPr>
                </a:tc>
                <a:extLst>
                  <a:ext uri="{0D108BD9-81ED-4DB2-BD59-A6C34878D82A}">
                    <a16:rowId xmlns:a16="http://schemas.microsoft.com/office/drawing/2014/main" val="10000"/>
                  </a:ext>
                </a:extLst>
              </a:tr>
            </a:tbl>
          </a:graphicData>
        </a:graphic>
      </p:graphicFrame>
      <p:graphicFrame>
        <p:nvGraphicFramePr>
          <p:cNvPr id="35" name="Tabela 34">
            <a:extLst>
              <a:ext uri="{FF2B5EF4-FFF2-40B4-BE49-F238E27FC236}">
                <a16:creationId xmlns:a16="http://schemas.microsoft.com/office/drawing/2014/main" id="{2FFA1609-3B82-E65D-12B7-08A28DA17EE6}"/>
              </a:ext>
            </a:extLst>
          </p:cNvPr>
          <p:cNvGraphicFramePr>
            <a:graphicFrameLocks noGrp="1"/>
          </p:cNvGraphicFramePr>
          <p:nvPr>
            <p:extLst>
              <p:ext uri="{D42A27DB-BD31-4B8C-83A1-F6EECF244321}">
                <p14:modId xmlns:p14="http://schemas.microsoft.com/office/powerpoint/2010/main" val="910318835"/>
              </p:ext>
            </p:extLst>
          </p:nvPr>
        </p:nvGraphicFramePr>
        <p:xfrm>
          <a:off x="6559590" y="6149975"/>
          <a:ext cx="3455987" cy="719138"/>
        </p:xfrm>
        <a:graphic>
          <a:graphicData uri="http://schemas.openxmlformats.org/drawingml/2006/table">
            <a:tbl>
              <a:tblPr firstRow="1" bandRow="1">
                <a:tableStyleId>{5C22544A-7EE6-4342-B048-85BDC9FD1C3A}</a:tableStyleId>
              </a:tblPr>
              <a:tblGrid>
                <a:gridCol w="359968">
                  <a:extLst>
                    <a:ext uri="{9D8B030D-6E8A-4147-A177-3AD203B41FA5}">
                      <a16:colId xmlns:a16="http://schemas.microsoft.com/office/drawing/2014/main" val="20000"/>
                    </a:ext>
                  </a:extLst>
                </a:gridCol>
                <a:gridCol w="3096019">
                  <a:extLst>
                    <a:ext uri="{9D8B030D-6E8A-4147-A177-3AD203B41FA5}">
                      <a16:colId xmlns:a16="http://schemas.microsoft.com/office/drawing/2014/main" val="20001"/>
                    </a:ext>
                  </a:extLst>
                </a:gridCol>
              </a:tblGrid>
              <a:tr h="719138">
                <a:tc>
                  <a:txBody>
                    <a:bodyPr/>
                    <a:lstStyle/>
                    <a:p>
                      <a:pPr algn="ctr"/>
                      <a:r>
                        <a:rPr lang="pt-BR" sz="1800" b="0" dirty="0"/>
                        <a:t>8</a:t>
                      </a:r>
                    </a:p>
                  </a:txBody>
                  <a:tcPr marL="35997" marR="35997" marT="35957" marB="35957" anchor="ctr">
                    <a:solidFill>
                      <a:schemeClr val="accent6"/>
                    </a:solidFill>
                  </a:tcPr>
                </a:tc>
                <a:tc>
                  <a:txBody>
                    <a:bodyPr/>
                    <a:lstStyle/>
                    <a:p>
                      <a:r>
                        <a:rPr lang="pt-BR" sz="1400" b="1" dirty="0">
                          <a:solidFill>
                            <a:schemeClr val="tx1"/>
                          </a:solidFill>
                          <a:latin typeface="Arial" pitchFamily="34" charset="0"/>
                          <a:cs typeface="Arial" pitchFamily="34" charset="0"/>
                        </a:rPr>
                        <a:t>Macroprocessos de Cuidados Paliativos</a:t>
                      </a:r>
                    </a:p>
                  </a:txBody>
                  <a:tcPr marL="91432" marR="0" marT="35957" marB="35957" anchor="ctr">
                    <a:noFill/>
                  </a:tcPr>
                </a:tc>
                <a:extLst>
                  <a:ext uri="{0D108BD9-81ED-4DB2-BD59-A6C34878D82A}">
                    <a16:rowId xmlns:a16="http://schemas.microsoft.com/office/drawing/2014/main" val="10000"/>
                  </a:ext>
                </a:extLst>
              </a:tr>
            </a:tbl>
          </a:graphicData>
        </a:graphic>
      </p:graphicFrame>
      <p:grpSp>
        <p:nvGrpSpPr>
          <p:cNvPr id="36" name="Agrupar 35">
            <a:extLst>
              <a:ext uri="{FF2B5EF4-FFF2-40B4-BE49-F238E27FC236}">
                <a16:creationId xmlns:a16="http://schemas.microsoft.com/office/drawing/2014/main" id="{5F08F452-ADCD-B458-55C9-F8FBE795F5B1}"/>
              </a:ext>
            </a:extLst>
          </p:cNvPr>
          <p:cNvGrpSpPr>
            <a:grpSpLocks/>
          </p:cNvGrpSpPr>
          <p:nvPr/>
        </p:nvGrpSpPr>
        <p:grpSpPr bwMode="auto">
          <a:xfrm>
            <a:off x="3105190" y="3254375"/>
            <a:ext cx="836612" cy="1362075"/>
            <a:chOff x="1943243" y="2460324"/>
            <a:chExt cx="837081" cy="1361290"/>
          </a:xfrm>
        </p:grpSpPr>
        <p:grpSp>
          <p:nvGrpSpPr>
            <p:cNvPr id="37" name="Agrupar 36">
              <a:extLst>
                <a:ext uri="{FF2B5EF4-FFF2-40B4-BE49-F238E27FC236}">
                  <a16:creationId xmlns:a16="http://schemas.microsoft.com/office/drawing/2014/main" id="{4FBC6FCD-6903-8157-5633-D8ACE00306E1}"/>
                </a:ext>
              </a:extLst>
            </p:cNvPr>
            <p:cNvGrpSpPr>
              <a:grpSpLocks/>
            </p:cNvGrpSpPr>
            <p:nvPr/>
          </p:nvGrpSpPr>
          <p:grpSpPr bwMode="auto">
            <a:xfrm>
              <a:off x="1943243" y="2460324"/>
              <a:ext cx="837081" cy="1361290"/>
              <a:chOff x="-983130" y="4367198"/>
              <a:chExt cx="837081" cy="1361290"/>
            </a:xfrm>
          </p:grpSpPr>
          <p:sp>
            <p:nvSpPr>
              <p:cNvPr id="39" name="Retângulo 38">
                <a:extLst>
                  <a:ext uri="{FF2B5EF4-FFF2-40B4-BE49-F238E27FC236}">
                    <a16:creationId xmlns:a16="http://schemas.microsoft.com/office/drawing/2014/main" id="{C5D8D29F-CE4E-198C-363F-2E3D13837619}"/>
                  </a:ext>
                </a:extLst>
              </p:cNvPr>
              <p:cNvSpPr/>
              <p:nvPr/>
            </p:nvSpPr>
            <p:spPr>
              <a:xfrm>
                <a:off x="-978365" y="4367198"/>
                <a:ext cx="832316" cy="1361290"/>
              </a:xfrm>
              <a:prstGeom prst="rect">
                <a:avLst/>
              </a:prstGeom>
              <a:noFill/>
              <a:ln w="38100" cmpd="sng">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0" name="Retângulo 84">
                <a:extLst>
                  <a:ext uri="{FF2B5EF4-FFF2-40B4-BE49-F238E27FC236}">
                    <a16:creationId xmlns:a16="http://schemas.microsoft.com/office/drawing/2014/main" id="{A52C139F-21B5-C3F2-D061-930D79231F08}"/>
                  </a:ext>
                </a:extLst>
              </p:cNvPr>
              <p:cNvSpPr/>
              <p:nvPr/>
            </p:nvSpPr>
            <p:spPr>
              <a:xfrm rot="5400000">
                <a:off x="-1379469" y="4777817"/>
                <a:ext cx="1332731" cy="540053"/>
              </a:xfrm>
              <a:prstGeom prst="trapezoid">
                <a:avLst/>
              </a:prstGeom>
              <a:solidFill>
                <a:schemeClr val="accent6">
                  <a:lumMod val="50000"/>
                </a:schemeClr>
              </a:solidFill>
              <a:ln w="28575" cmpd="sng">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pic>
          <p:nvPicPr>
            <p:cNvPr id="38" name="Imagem 37">
              <a:extLst>
                <a:ext uri="{FF2B5EF4-FFF2-40B4-BE49-F238E27FC236}">
                  <a16:creationId xmlns:a16="http://schemas.microsoft.com/office/drawing/2014/main" id="{B6E3E67D-7F17-4CDD-881D-9C969EA747BF}"/>
                </a:ext>
              </a:extLst>
            </p:cNvPr>
            <p:cNvPicPr>
              <a:picLocks noChangeAspect="1"/>
            </p:cNvPicPr>
            <p:nvPr/>
          </p:nvPicPr>
          <p:blipFill>
            <a:blip r:embed="rId3" cstate="print">
              <a:duotone>
                <a:schemeClr val="bg2">
                  <a:shade val="45000"/>
                  <a:satMod val="135000"/>
                </a:schemeClr>
                <a:prstClr val="white"/>
              </a:duotone>
            </a:blip>
            <a:stretch>
              <a:fillRect/>
            </a:stretch>
          </p:blipFill>
          <p:spPr>
            <a:xfrm>
              <a:off x="2302439" y="3173012"/>
              <a:ext cx="144000" cy="124657"/>
            </a:xfrm>
            <a:prstGeom prst="rect">
              <a:avLst/>
            </a:prstGeom>
            <a:ln>
              <a:noFill/>
            </a:ln>
          </p:spPr>
        </p:pic>
      </p:grpSp>
      <p:sp>
        <p:nvSpPr>
          <p:cNvPr id="41" name="Retângulo 40">
            <a:extLst>
              <a:ext uri="{FF2B5EF4-FFF2-40B4-BE49-F238E27FC236}">
                <a16:creationId xmlns:a16="http://schemas.microsoft.com/office/drawing/2014/main" id="{3473E6C1-2129-98ED-F765-58D0E769746C}"/>
              </a:ext>
            </a:extLst>
          </p:cNvPr>
          <p:cNvSpPr/>
          <p:nvPr/>
        </p:nvSpPr>
        <p:spPr>
          <a:xfrm>
            <a:off x="1411327" y="4586288"/>
            <a:ext cx="4230688" cy="449262"/>
          </a:xfrm>
          <a:prstGeom prst="rect">
            <a:avLst/>
          </a:prstGeom>
          <a:solidFill>
            <a:schemeClr val="accent1"/>
          </a:solidFill>
          <a:ln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pt-BR" sz="1600"/>
          </a:p>
        </p:txBody>
      </p:sp>
      <p:grpSp>
        <p:nvGrpSpPr>
          <p:cNvPr id="42" name="Agrupar 41">
            <a:extLst>
              <a:ext uri="{FF2B5EF4-FFF2-40B4-BE49-F238E27FC236}">
                <a16:creationId xmlns:a16="http://schemas.microsoft.com/office/drawing/2014/main" id="{B2E547CA-6278-9E2C-A8E5-2480B631D156}"/>
              </a:ext>
            </a:extLst>
          </p:cNvPr>
          <p:cNvGrpSpPr>
            <a:grpSpLocks noChangeAspect="1"/>
          </p:cNvGrpSpPr>
          <p:nvPr/>
        </p:nvGrpSpPr>
        <p:grpSpPr bwMode="auto">
          <a:xfrm>
            <a:off x="2063790" y="3049588"/>
            <a:ext cx="755650" cy="757237"/>
            <a:chOff x="5100730" y="2249799"/>
            <a:chExt cx="2970000" cy="2973271"/>
          </a:xfrm>
        </p:grpSpPr>
        <p:sp>
          <p:nvSpPr>
            <p:cNvPr id="43" name="Retângulo 42">
              <a:extLst>
                <a:ext uri="{FF2B5EF4-FFF2-40B4-BE49-F238E27FC236}">
                  <a16:creationId xmlns:a16="http://schemas.microsoft.com/office/drawing/2014/main" id="{7C581A6D-DA6B-1A05-19D4-39D9F66E2411}"/>
                </a:ext>
              </a:extLst>
            </p:cNvPr>
            <p:cNvSpPr/>
            <p:nvPr/>
          </p:nvSpPr>
          <p:spPr>
            <a:xfrm>
              <a:off x="5100730" y="2249799"/>
              <a:ext cx="2970000" cy="296704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nvGrpSpPr>
            <p:cNvPr id="44" name="Agrupar 43">
              <a:extLst>
                <a:ext uri="{FF2B5EF4-FFF2-40B4-BE49-F238E27FC236}">
                  <a16:creationId xmlns:a16="http://schemas.microsoft.com/office/drawing/2014/main" id="{610D5A2A-BE18-3D45-0604-E2AE9DB8EEB6}"/>
                </a:ext>
              </a:extLst>
            </p:cNvPr>
            <p:cNvGrpSpPr>
              <a:grpSpLocks/>
            </p:cNvGrpSpPr>
            <p:nvPr/>
          </p:nvGrpSpPr>
          <p:grpSpPr bwMode="auto">
            <a:xfrm>
              <a:off x="5100730" y="2253070"/>
              <a:ext cx="1116000" cy="2970000"/>
              <a:chOff x="3888048" y="674112"/>
              <a:chExt cx="1116000" cy="2970000"/>
            </a:xfrm>
          </p:grpSpPr>
          <p:grpSp>
            <p:nvGrpSpPr>
              <p:cNvPr id="50" name="Agrupar 49">
                <a:extLst>
                  <a:ext uri="{FF2B5EF4-FFF2-40B4-BE49-F238E27FC236}">
                    <a16:creationId xmlns:a16="http://schemas.microsoft.com/office/drawing/2014/main" id="{3ABF2FE2-4542-BB0C-FAD3-2A232AF04A94}"/>
                  </a:ext>
                </a:extLst>
              </p:cNvPr>
              <p:cNvGrpSpPr>
                <a:grpSpLocks/>
              </p:cNvGrpSpPr>
              <p:nvPr/>
            </p:nvGrpSpPr>
            <p:grpSpPr bwMode="auto">
              <a:xfrm>
                <a:off x="3888048" y="674112"/>
                <a:ext cx="1116000" cy="2970000"/>
                <a:chOff x="2280328" y="673200"/>
                <a:chExt cx="1116000" cy="2970000"/>
              </a:xfrm>
            </p:grpSpPr>
            <p:sp>
              <p:nvSpPr>
                <p:cNvPr id="52" name="Fluxograma: Entrada Manual 25">
                  <a:extLst>
                    <a:ext uri="{FF2B5EF4-FFF2-40B4-BE49-F238E27FC236}">
                      <a16:creationId xmlns:a16="http://schemas.microsoft.com/office/drawing/2014/main" id="{9FC617F1-EE3C-A969-1061-E28F8366AFF5}"/>
                    </a:ext>
                  </a:extLst>
                </p:cNvPr>
                <p:cNvSpPr>
                  <a:spLocks/>
                </p:cNvSpPr>
                <p:nvPr/>
              </p:nvSpPr>
              <p:spPr>
                <a:xfrm flipH="1">
                  <a:off x="2529908" y="906794"/>
                  <a:ext cx="761219" cy="11344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75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75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752"/>
                      </a:moveTo>
                      <a:lnTo>
                        <a:pt x="10000" y="0"/>
                      </a:lnTo>
                      <a:lnTo>
                        <a:pt x="10000" y="10000"/>
                      </a:lnTo>
                      <a:lnTo>
                        <a:pt x="0" y="10000"/>
                      </a:lnTo>
                      <a:lnTo>
                        <a:pt x="0" y="1752"/>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3" name="Trapezoide 52">
                  <a:extLst>
                    <a:ext uri="{FF2B5EF4-FFF2-40B4-BE49-F238E27FC236}">
                      <a16:creationId xmlns:a16="http://schemas.microsoft.com/office/drawing/2014/main" id="{A77771F1-7B5D-287B-A391-C47EF612B06A}"/>
                    </a:ext>
                  </a:extLst>
                </p:cNvPr>
                <p:cNvSpPr/>
                <p:nvPr/>
              </p:nvSpPr>
              <p:spPr>
                <a:xfrm rot="5400000">
                  <a:off x="1355243" y="1601246"/>
                  <a:ext cx="2967039" cy="1116869"/>
                </a:xfrm>
                <a:prstGeom prst="trapezoid">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51" name="Fluxograma: Entrada Manual 25">
                <a:extLst>
                  <a:ext uri="{FF2B5EF4-FFF2-40B4-BE49-F238E27FC236}">
                    <a16:creationId xmlns:a16="http://schemas.microsoft.com/office/drawing/2014/main" id="{8CE3D5BF-9858-1A8F-0DAA-E20F82E61449}"/>
                  </a:ext>
                </a:extLst>
              </p:cNvPr>
              <p:cNvSpPr>
                <a:spLocks/>
              </p:cNvSpPr>
              <p:nvPr/>
            </p:nvSpPr>
            <p:spPr>
              <a:xfrm flipH="1" flipV="1">
                <a:off x="4137628" y="2272791"/>
                <a:ext cx="761219" cy="11344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75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75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752"/>
                    </a:moveTo>
                    <a:lnTo>
                      <a:pt x="10000" y="0"/>
                    </a:lnTo>
                    <a:lnTo>
                      <a:pt x="10000" y="10000"/>
                    </a:lnTo>
                    <a:lnTo>
                      <a:pt x="0" y="10000"/>
                    </a:lnTo>
                    <a:lnTo>
                      <a:pt x="0" y="1752"/>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grpSp>
          <p:nvGrpSpPr>
            <p:cNvPr id="45" name="Agrupar 44">
              <a:extLst>
                <a:ext uri="{FF2B5EF4-FFF2-40B4-BE49-F238E27FC236}">
                  <a16:creationId xmlns:a16="http://schemas.microsoft.com/office/drawing/2014/main" id="{7222075F-DDC9-7489-9FE2-4476BA022F29}"/>
                </a:ext>
              </a:extLst>
            </p:cNvPr>
            <p:cNvGrpSpPr>
              <a:grpSpLocks/>
            </p:cNvGrpSpPr>
            <p:nvPr/>
          </p:nvGrpSpPr>
          <p:grpSpPr bwMode="auto">
            <a:xfrm flipH="1">
              <a:off x="6954730" y="2253070"/>
              <a:ext cx="1116000" cy="2970000"/>
              <a:chOff x="3888048" y="674112"/>
              <a:chExt cx="1116000" cy="2970000"/>
            </a:xfrm>
          </p:grpSpPr>
          <p:grpSp>
            <p:nvGrpSpPr>
              <p:cNvPr id="46" name="Agrupar 45">
                <a:extLst>
                  <a:ext uri="{FF2B5EF4-FFF2-40B4-BE49-F238E27FC236}">
                    <a16:creationId xmlns:a16="http://schemas.microsoft.com/office/drawing/2014/main" id="{784B8DC9-F0D8-DE60-73FB-612E56141EF5}"/>
                  </a:ext>
                </a:extLst>
              </p:cNvPr>
              <p:cNvGrpSpPr>
                <a:grpSpLocks/>
              </p:cNvGrpSpPr>
              <p:nvPr/>
            </p:nvGrpSpPr>
            <p:grpSpPr bwMode="auto">
              <a:xfrm>
                <a:off x="3888048" y="674112"/>
                <a:ext cx="1116000" cy="2970000"/>
                <a:chOff x="2280328" y="673200"/>
                <a:chExt cx="1116000" cy="2970000"/>
              </a:xfrm>
            </p:grpSpPr>
            <p:sp>
              <p:nvSpPr>
                <p:cNvPr id="48" name="Fluxograma: Entrada Manual 25">
                  <a:extLst>
                    <a:ext uri="{FF2B5EF4-FFF2-40B4-BE49-F238E27FC236}">
                      <a16:creationId xmlns:a16="http://schemas.microsoft.com/office/drawing/2014/main" id="{A6BA5E6D-025B-AAD6-53E4-5EB7703704FA}"/>
                    </a:ext>
                  </a:extLst>
                </p:cNvPr>
                <p:cNvSpPr>
                  <a:spLocks/>
                </p:cNvSpPr>
                <p:nvPr/>
              </p:nvSpPr>
              <p:spPr>
                <a:xfrm flipH="1">
                  <a:off x="2529908" y="906794"/>
                  <a:ext cx="761219" cy="11344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75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75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752"/>
                      </a:moveTo>
                      <a:lnTo>
                        <a:pt x="10000" y="0"/>
                      </a:lnTo>
                      <a:lnTo>
                        <a:pt x="10000" y="10000"/>
                      </a:lnTo>
                      <a:lnTo>
                        <a:pt x="0" y="10000"/>
                      </a:lnTo>
                      <a:lnTo>
                        <a:pt x="0" y="1752"/>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9" name="Trapezoide 48">
                  <a:extLst>
                    <a:ext uri="{FF2B5EF4-FFF2-40B4-BE49-F238E27FC236}">
                      <a16:creationId xmlns:a16="http://schemas.microsoft.com/office/drawing/2014/main" id="{9E300EFB-5484-119C-BF1F-1EDBF837FE63}"/>
                    </a:ext>
                  </a:extLst>
                </p:cNvPr>
                <p:cNvSpPr/>
                <p:nvPr/>
              </p:nvSpPr>
              <p:spPr>
                <a:xfrm rot="5400000">
                  <a:off x="1355243" y="1601242"/>
                  <a:ext cx="2967039" cy="1116873"/>
                </a:xfrm>
                <a:prstGeom prst="trapezoid">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47" name="Fluxograma: Entrada Manual 25">
                <a:extLst>
                  <a:ext uri="{FF2B5EF4-FFF2-40B4-BE49-F238E27FC236}">
                    <a16:creationId xmlns:a16="http://schemas.microsoft.com/office/drawing/2014/main" id="{CF15CDE0-B2C1-5B5A-BCDF-C81FD3C6E7F1}"/>
                  </a:ext>
                </a:extLst>
              </p:cNvPr>
              <p:cNvSpPr>
                <a:spLocks/>
              </p:cNvSpPr>
              <p:nvPr/>
            </p:nvSpPr>
            <p:spPr>
              <a:xfrm flipH="1" flipV="1">
                <a:off x="4137628" y="2272791"/>
                <a:ext cx="761219" cy="11344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75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75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752"/>
                    </a:moveTo>
                    <a:lnTo>
                      <a:pt x="10000" y="0"/>
                    </a:lnTo>
                    <a:lnTo>
                      <a:pt x="10000" y="10000"/>
                    </a:lnTo>
                    <a:lnTo>
                      <a:pt x="0" y="10000"/>
                    </a:lnTo>
                    <a:lnTo>
                      <a:pt x="0" y="1752"/>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grpSp>
      <p:grpSp>
        <p:nvGrpSpPr>
          <p:cNvPr id="54" name="Agrupar 53">
            <a:extLst>
              <a:ext uri="{FF2B5EF4-FFF2-40B4-BE49-F238E27FC236}">
                <a16:creationId xmlns:a16="http://schemas.microsoft.com/office/drawing/2014/main" id="{8B741D6A-B861-C7A1-5D60-076847843A29}"/>
              </a:ext>
            </a:extLst>
          </p:cNvPr>
          <p:cNvGrpSpPr>
            <a:grpSpLocks noChangeAspect="1"/>
          </p:cNvGrpSpPr>
          <p:nvPr/>
        </p:nvGrpSpPr>
        <p:grpSpPr bwMode="auto">
          <a:xfrm>
            <a:off x="4256127" y="3049588"/>
            <a:ext cx="755650" cy="757237"/>
            <a:chOff x="5100730" y="2249799"/>
            <a:chExt cx="2970000" cy="2973271"/>
          </a:xfrm>
        </p:grpSpPr>
        <p:sp>
          <p:nvSpPr>
            <p:cNvPr id="55" name="Retângulo 54">
              <a:extLst>
                <a:ext uri="{FF2B5EF4-FFF2-40B4-BE49-F238E27FC236}">
                  <a16:creationId xmlns:a16="http://schemas.microsoft.com/office/drawing/2014/main" id="{9A999D06-9044-88B2-19F9-93DD830ADBB4}"/>
                </a:ext>
              </a:extLst>
            </p:cNvPr>
            <p:cNvSpPr/>
            <p:nvPr/>
          </p:nvSpPr>
          <p:spPr>
            <a:xfrm>
              <a:off x="5100730" y="2249799"/>
              <a:ext cx="2970000" cy="29670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nvGrpSpPr>
            <p:cNvPr id="56" name="Agrupar 55">
              <a:extLst>
                <a:ext uri="{FF2B5EF4-FFF2-40B4-BE49-F238E27FC236}">
                  <a16:creationId xmlns:a16="http://schemas.microsoft.com/office/drawing/2014/main" id="{3338225C-FAA4-60FE-A914-5552D8679AD3}"/>
                </a:ext>
              </a:extLst>
            </p:cNvPr>
            <p:cNvGrpSpPr>
              <a:grpSpLocks/>
            </p:cNvGrpSpPr>
            <p:nvPr/>
          </p:nvGrpSpPr>
          <p:grpSpPr bwMode="auto">
            <a:xfrm>
              <a:off x="5100730" y="2253070"/>
              <a:ext cx="1116000" cy="2970000"/>
              <a:chOff x="3888048" y="674112"/>
              <a:chExt cx="1116000" cy="2970000"/>
            </a:xfrm>
          </p:grpSpPr>
          <p:grpSp>
            <p:nvGrpSpPr>
              <p:cNvPr id="62" name="Agrupar 61">
                <a:extLst>
                  <a:ext uri="{FF2B5EF4-FFF2-40B4-BE49-F238E27FC236}">
                    <a16:creationId xmlns:a16="http://schemas.microsoft.com/office/drawing/2014/main" id="{509694F4-AA0D-2519-8FD9-609045C65B4A}"/>
                  </a:ext>
                </a:extLst>
              </p:cNvPr>
              <p:cNvGrpSpPr>
                <a:grpSpLocks/>
              </p:cNvGrpSpPr>
              <p:nvPr/>
            </p:nvGrpSpPr>
            <p:grpSpPr bwMode="auto">
              <a:xfrm>
                <a:off x="3888048" y="674112"/>
                <a:ext cx="1116000" cy="2970000"/>
                <a:chOff x="2280328" y="673200"/>
                <a:chExt cx="1116000" cy="2970000"/>
              </a:xfrm>
            </p:grpSpPr>
            <p:sp>
              <p:nvSpPr>
                <p:cNvPr id="64" name="Fluxograma: Entrada Manual 25">
                  <a:extLst>
                    <a:ext uri="{FF2B5EF4-FFF2-40B4-BE49-F238E27FC236}">
                      <a16:creationId xmlns:a16="http://schemas.microsoft.com/office/drawing/2014/main" id="{8EFC61AD-67C8-F609-2642-CCC0B78237B6}"/>
                    </a:ext>
                  </a:extLst>
                </p:cNvPr>
                <p:cNvSpPr>
                  <a:spLocks/>
                </p:cNvSpPr>
                <p:nvPr/>
              </p:nvSpPr>
              <p:spPr>
                <a:xfrm flipH="1">
                  <a:off x="2529908" y="906794"/>
                  <a:ext cx="761219" cy="11344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75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75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752"/>
                      </a:moveTo>
                      <a:lnTo>
                        <a:pt x="10000" y="0"/>
                      </a:lnTo>
                      <a:lnTo>
                        <a:pt x="10000" y="10000"/>
                      </a:lnTo>
                      <a:lnTo>
                        <a:pt x="0" y="10000"/>
                      </a:lnTo>
                      <a:lnTo>
                        <a:pt x="0" y="1752"/>
                      </a:lnTo>
                      <a:close/>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5" name="Trapezoide 64">
                  <a:extLst>
                    <a:ext uri="{FF2B5EF4-FFF2-40B4-BE49-F238E27FC236}">
                      <a16:creationId xmlns:a16="http://schemas.microsoft.com/office/drawing/2014/main" id="{D24BA10F-146F-B39C-B750-6B047ED5ECC0}"/>
                    </a:ext>
                  </a:extLst>
                </p:cNvPr>
                <p:cNvSpPr/>
                <p:nvPr/>
              </p:nvSpPr>
              <p:spPr>
                <a:xfrm rot="5400000">
                  <a:off x="1355247" y="1601242"/>
                  <a:ext cx="2967039" cy="1116873"/>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63" name="Fluxograma: Entrada Manual 25">
                <a:extLst>
                  <a:ext uri="{FF2B5EF4-FFF2-40B4-BE49-F238E27FC236}">
                    <a16:creationId xmlns:a16="http://schemas.microsoft.com/office/drawing/2014/main" id="{3ADAB9E9-02D9-F101-B5CD-FC10DCFB11C7}"/>
                  </a:ext>
                </a:extLst>
              </p:cNvPr>
              <p:cNvSpPr>
                <a:spLocks/>
              </p:cNvSpPr>
              <p:nvPr/>
            </p:nvSpPr>
            <p:spPr>
              <a:xfrm flipH="1" flipV="1">
                <a:off x="4137628" y="2272791"/>
                <a:ext cx="761219" cy="11344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75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75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752"/>
                    </a:moveTo>
                    <a:lnTo>
                      <a:pt x="10000" y="0"/>
                    </a:lnTo>
                    <a:lnTo>
                      <a:pt x="10000" y="10000"/>
                    </a:lnTo>
                    <a:lnTo>
                      <a:pt x="0" y="10000"/>
                    </a:lnTo>
                    <a:lnTo>
                      <a:pt x="0" y="1752"/>
                    </a:lnTo>
                    <a:close/>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grpSp>
          <p:nvGrpSpPr>
            <p:cNvPr id="57" name="Agrupar 56">
              <a:extLst>
                <a:ext uri="{FF2B5EF4-FFF2-40B4-BE49-F238E27FC236}">
                  <a16:creationId xmlns:a16="http://schemas.microsoft.com/office/drawing/2014/main" id="{06F55D9A-5900-917F-AE65-874E2AE0FF37}"/>
                </a:ext>
              </a:extLst>
            </p:cNvPr>
            <p:cNvGrpSpPr>
              <a:grpSpLocks/>
            </p:cNvGrpSpPr>
            <p:nvPr/>
          </p:nvGrpSpPr>
          <p:grpSpPr bwMode="auto">
            <a:xfrm flipH="1">
              <a:off x="6954730" y="2253070"/>
              <a:ext cx="1116000" cy="2970000"/>
              <a:chOff x="3888048" y="674112"/>
              <a:chExt cx="1116000" cy="2970000"/>
            </a:xfrm>
          </p:grpSpPr>
          <p:grpSp>
            <p:nvGrpSpPr>
              <p:cNvPr id="58" name="Agrupar 57">
                <a:extLst>
                  <a:ext uri="{FF2B5EF4-FFF2-40B4-BE49-F238E27FC236}">
                    <a16:creationId xmlns:a16="http://schemas.microsoft.com/office/drawing/2014/main" id="{68B4B03B-8D2F-8B78-3598-62D879B50BCB}"/>
                  </a:ext>
                </a:extLst>
              </p:cNvPr>
              <p:cNvGrpSpPr>
                <a:grpSpLocks/>
              </p:cNvGrpSpPr>
              <p:nvPr/>
            </p:nvGrpSpPr>
            <p:grpSpPr bwMode="auto">
              <a:xfrm>
                <a:off x="3888048" y="674112"/>
                <a:ext cx="1116000" cy="2970000"/>
                <a:chOff x="2280328" y="673200"/>
                <a:chExt cx="1116000" cy="2970000"/>
              </a:xfrm>
            </p:grpSpPr>
            <p:sp>
              <p:nvSpPr>
                <p:cNvPr id="60" name="Fluxograma: Entrada Manual 25">
                  <a:extLst>
                    <a:ext uri="{FF2B5EF4-FFF2-40B4-BE49-F238E27FC236}">
                      <a16:creationId xmlns:a16="http://schemas.microsoft.com/office/drawing/2014/main" id="{B919680F-3D41-D6F9-0AAD-46E8CBF0CB56}"/>
                    </a:ext>
                  </a:extLst>
                </p:cNvPr>
                <p:cNvSpPr>
                  <a:spLocks/>
                </p:cNvSpPr>
                <p:nvPr/>
              </p:nvSpPr>
              <p:spPr>
                <a:xfrm flipH="1">
                  <a:off x="2529908" y="906794"/>
                  <a:ext cx="761219" cy="11344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75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75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752"/>
                      </a:moveTo>
                      <a:lnTo>
                        <a:pt x="10000" y="0"/>
                      </a:lnTo>
                      <a:lnTo>
                        <a:pt x="10000" y="10000"/>
                      </a:lnTo>
                      <a:lnTo>
                        <a:pt x="0" y="10000"/>
                      </a:lnTo>
                      <a:lnTo>
                        <a:pt x="0" y="1752"/>
                      </a:lnTo>
                      <a:close/>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1" name="Trapezoide 60">
                  <a:extLst>
                    <a:ext uri="{FF2B5EF4-FFF2-40B4-BE49-F238E27FC236}">
                      <a16:creationId xmlns:a16="http://schemas.microsoft.com/office/drawing/2014/main" id="{9854DD47-22AF-F4AC-7D8D-D2326506E2CC}"/>
                    </a:ext>
                  </a:extLst>
                </p:cNvPr>
                <p:cNvSpPr/>
                <p:nvPr/>
              </p:nvSpPr>
              <p:spPr>
                <a:xfrm rot="5400000">
                  <a:off x="1355243" y="1601246"/>
                  <a:ext cx="2967039" cy="1116869"/>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59" name="Fluxograma: Entrada Manual 25">
                <a:extLst>
                  <a:ext uri="{FF2B5EF4-FFF2-40B4-BE49-F238E27FC236}">
                    <a16:creationId xmlns:a16="http://schemas.microsoft.com/office/drawing/2014/main" id="{743E6DE9-AED7-46C6-A1B3-B25E4F37075A}"/>
                  </a:ext>
                </a:extLst>
              </p:cNvPr>
              <p:cNvSpPr>
                <a:spLocks/>
              </p:cNvSpPr>
              <p:nvPr/>
            </p:nvSpPr>
            <p:spPr>
              <a:xfrm flipH="1" flipV="1">
                <a:off x="4137628" y="2272791"/>
                <a:ext cx="761219" cy="11344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752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75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752"/>
                    </a:moveTo>
                    <a:lnTo>
                      <a:pt x="10000" y="0"/>
                    </a:lnTo>
                    <a:lnTo>
                      <a:pt x="10000" y="10000"/>
                    </a:lnTo>
                    <a:lnTo>
                      <a:pt x="0" y="10000"/>
                    </a:lnTo>
                    <a:lnTo>
                      <a:pt x="0" y="1752"/>
                    </a:lnTo>
                    <a:close/>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grpSp>
      <p:sp>
        <p:nvSpPr>
          <p:cNvPr id="66" name="Retângulo 65">
            <a:extLst>
              <a:ext uri="{FF2B5EF4-FFF2-40B4-BE49-F238E27FC236}">
                <a16:creationId xmlns:a16="http://schemas.microsoft.com/office/drawing/2014/main" id="{04EABF21-F6E0-B311-2AA6-FCF15647425A}"/>
              </a:ext>
            </a:extLst>
          </p:cNvPr>
          <p:cNvSpPr/>
          <p:nvPr/>
        </p:nvSpPr>
        <p:spPr>
          <a:xfrm rot="5400000">
            <a:off x="690602" y="3471863"/>
            <a:ext cx="1938338" cy="296862"/>
          </a:xfrm>
          <a:prstGeom prst="rect">
            <a:avLst/>
          </a:prstGeom>
          <a:solidFill>
            <a:srgbClr val="C00000"/>
          </a:solidFill>
          <a:ln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pt-BR" sz="1600"/>
          </a:p>
        </p:txBody>
      </p:sp>
      <p:sp>
        <p:nvSpPr>
          <p:cNvPr id="67" name="Retângulo 66">
            <a:extLst>
              <a:ext uri="{FF2B5EF4-FFF2-40B4-BE49-F238E27FC236}">
                <a16:creationId xmlns:a16="http://schemas.microsoft.com/office/drawing/2014/main" id="{374F16D1-E446-EFB7-1375-FC316079FC9B}"/>
              </a:ext>
            </a:extLst>
          </p:cNvPr>
          <p:cNvSpPr/>
          <p:nvPr/>
        </p:nvSpPr>
        <p:spPr>
          <a:xfrm rot="5400000">
            <a:off x="4434721" y="3472656"/>
            <a:ext cx="1938338" cy="295275"/>
          </a:xfrm>
          <a:prstGeom prst="rect">
            <a:avLst/>
          </a:prstGeom>
          <a:solidFill>
            <a:srgbClr val="00B050"/>
          </a:solidFill>
          <a:ln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pt-BR" sz="1600"/>
          </a:p>
        </p:txBody>
      </p:sp>
      <p:sp>
        <p:nvSpPr>
          <p:cNvPr id="68" name="Retângulo 67">
            <a:extLst>
              <a:ext uri="{FF2B5EF4-FFF2-40B4-BE49-F238E27FC236}">
                <a16:creationId xmlns:a16="http://schemas.microsoft.com/office/drawing/2014/main" id="{E5E79F3F-934F-F34B-F0CF-CAEEDE5ADE62}"/>
              </a:ext>
            </a:extLst>
          </p:cNvPr>
          <p:cNvSpPr/>
          <p:nvPr/>
        </p:nvSpPr>
        <p:spPr>
          <a:xfrm>
            <a:off x="1474827" y="2624138"/>
            <a:ext cx="4103688" cy="288925"/>
          </a:xfrm>
          <a:prstGeom prst="rect">
            <a:avLst/>
          </a:prstGeom>
          <a:solidFill>
            <a:srgbClr val="FFFF00"/>
          </a:solidFill>
          <a:ln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pt-BR" sz="1600"/>
          </a:p>
        </p:txBody>
      </p:sp>
      <p:sp>
        <p:nvSpPr>
          <p:cNvPr id="69" name="Retângulo 68">
            <a:extLst>
              <a:ext uri="{FF2B5EF4-FFF2-40B4-BE49-F238E27FC236}">
                <a16:creationId xmlns:a16="http://schemas.microsoft.com/office/drawing/2014/main" id="{FE8F56D4-57C8-71D9-BE6E-6D2B32F4D5B1}"/>
              </a:ext>
            </a:extLst>
          </p:cNvPr>
          <p:cNvSpPr/>
          <p:nvPr/>
        </p:nvSpPr>
        <p:spPr>
          <a:xfrm>
            <a:off x="1536740" y="3389313"/>
            <a:ext cx="252412" cy="412750"/>
          </a:xfrm>
          <a:prstGeom prst="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pt-BR" sz="1600" b="1" dirty="0"/>
              <a:t>2</a:t>
            </a:r>
          </a:p>
        </p:txBody>
      </p:sp>
      <p:sp>
        <p:nvSpPr>
          <p:cNvPr id="70" name="Retângulo 69">
            <a:extLst>
              <a:ext uri="{FF2B5EF4-FFF2-40B4-BE49-F238E27FC236}">
                <a16:creationId xmlns:a16="http://schemas.microsoft.com/office/drawing/2014/main" id="{28017A1E-212F-525C-22F5-1BA3048D33E7}"/>
              </a:ext>
            </a:extLst>
          </p:cNvPr>
          <p:cNvSpPr/>
          <p:nvPr/>
        </p:nvSpPr>
        <p:spPr>
          <a:xfrm>
            <a:off x="5276890" y="3389313"/>
            <a:ext cx="252412" cy="412750"/>
          </a:xfrm>
          <a:prstGeom prst="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pt-BR" sz="1600" b="1" dirty="0"/>
              <a:t>3</a:t>
            </a:r>
          </a:p>
        </p:txBody>
      </p:sp>
      <p:sp>
        <p:nvSpPr>
          <p:cNvPr id="71" name="Retângulo 70">
            <a:extLst>
              <a:ext uri="{FF2B5EF4-FFF2-40B4-BE49-F238E27FC236}">
                <a16:creationId xmlns:a16="http://schemas.microsoft.com/office/drawing/2014/main" id="{890417E9-A4EF-AB46-E772-F41A28D00A8A}"/>
              </a:ext>
            </a:extLst>
          </p:cNvPr>
          <p:cNvSpPr/>
          <p:nvPr/>
        </p:nvSpPr>
        <p:spPr>
          <a:xfrm>
            <a:off x="3405227" y="4595813"/>
            <a:ext cx="252413" cy="412750"/>
          </a:xfrm>
          <a:prstGeom prst="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pt-BR" sz="1600" b="1" dirty="0"/>
              <a:t>1</a:t>
            </a:r>
          </a:p>
        </p:txBody>
      </p:sp>
      <p:sp>
        <p:nvSpPr>
          <p:cNvPr id="72" name="Retângulo 71">
            <a:extLst>
              <a:ext uri="{FF2B5EF4-FFF2-40B4-BE49-F238E27FC236}">
                <a16:creationId xmlns:a16="http://schemas.microsoft.com/office/drawing/2014/main" id="{7F72368A-B9C5-E4C6-07B1-606DED377720}"/>
              </a:ext>
            </a:extLst>
          </p:cNvPr>
          <p:cNvSpPr/>
          <p:nvPr/>
        </p:nvSpPr>
        <p:spPr>
          <a:xfrm>
            <a:off x="3405227" y="2579688"/>
            <a:ext cx="252413" cy="412750"/>
          </a:xfrm>
          <a:prstGeom prst="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pt-BR" sz="1600" b="1" dirty="0">
                <a:solidFill>
                  <a:schemeClr val="tx1">
                    <a:lumMod val="65000"/>
                    <a:lumOff val="35000"/>
                  </a:schemeClr>
                </a:solidFill>
              </a:rPr>
              <a:t>4</a:t>
            </a:r>
          </a:p>
        </p:txBody>
      </p:sp>
      <p:sp>
        <p:nvSpPr>
          <p:cNvPr id="73" name="Retângulo 72">
            <a:extLst>
              <a:ext uri="{FF2B5EF4-FFF2-40B4-BE49-F238E27FC236}">
                <a16:creationId xmlns:a16="http://schemas.microsoft.com/office/drawing/2014/main" id="{4377E731-93A5-F864-C7BD-736B16773C90}"/>
              </a:ext>
            </a:extLst>
          </p:cNvPr>
          <p:cNvSpPr/>
          <p:nvPr/>
        </p:nvSpPr>
        <p:spPr>
          <a:xfrm>
            <a:off x="3405227" y="1743075"/>
            <a:ext cx="252413" cy="412750"/>
          </a:xfrm>
          <a:prstGeom prst="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pt-BR" sz="1600" b="1" dirty="0"/>
              <a:t>5</a:t>
            </a:r>
          </a:p>
        </p:txBody>
      </p:sp>
      <p:sp>
        <p:nvSpPr>
          <p:cNvPr id="74" name="Retângulo 73">
            <a:extLst>
              <a:ext uri="{FF2B5EF4-FFF2-40B4-BE49-F238E27FC236}">
                <a16:creationId xmlns:a16="http://schemas.microsoft.com/office/drawing/2014/main" id="{752C7657-3ABB-17BF-933D-81C80FBB4389}"/>
              </a:ext>
            </a:extLst>
          </p:cNvPr>
          <p:cNvSpPr/>
          <p:nvPr/>
        </p:nvSpPr>
        <p:spPr>
          <a:xfrm>
            <a:off x="3279815" y="3389313"/>
            <a:ext cx="252412" cy="412750"/>
          </a:xfrm>
          <a:prstGeom prst="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pt-BR" sz="1600" b="1" dirty="0"/>
              <a:t>6</a:t>
            </a:r>
          </a:p>
        </p:txBody>
      </p:sp>
      <p:sp>
        <p:nvSpPr>
          <p:cNvPr id="75" name="Retângulo 74">
            <a:extLst>
              <a:ext uri="{FF2B5EF4-FFF2-40B4-BE49-F238E27FC236}">
                <a16:creationId xmlns:a16="http://schemas.microsoft.com/office/drawing/2014/main" id="{79741A45-0CD8-FE55-37AA-83520B62066A}"/>
              </a:ext>
            </a:extLst>
          </p:cNvPr>
          <p:cNvSpPr/>
          <p:nvPr/>
        </p:nvSpPr>
        <p:spPr>
          <a:xfrm>
            <a:off x="2274927" y="3741738"/>
            <a:ext cx="252413" cy="412750"/>
          </a:xfrm>
          <a:prstGeom prst="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pt-BR" sz="1600" b="1" dirty="0">
                <a:solidFill>
                  <a:schemeClr val="accent3">
                    <a:lumMod val="50000"/>
                  </a:schemeClr>
                </a:solidFill>
              </a:rPr>
              <a:t>7</a:t>
            </a:r>
          </a:p>
        </p:txBody>
      </p:sp>
      <p:sp>
        <p:nvSpPr>
          <p:cNvPr id="76" name="Retângulo 75">
            <a:extLst>
              <a:ext uri="{FF2B5EF4-FFF2-40B4-BE49-F238E27FC236}">
                <a16:creationId xmlns:a16="http://schemas.microsoft.com/office/drawing/2014/main" id="{9F8A4911-BB01-E6F0-64EC-25870DE0D57E}"/>
              </a:ext>
            </a:extLst>
          </p:cNvPr>
          <p:cNvSpPr/>
          <p:nvPr/>
        </p:nvSpPr>
        <p:spPr>
          <a:xfrm>
            <a:off x="4511715" y="3741738"/>
            <a:ext cx="250825" cy="412750"/>
          </a:xfrm>
          <a:prstGeom prst="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pt-BR" sz="1600" b="1" dirty="0">
                <a:solidFill>
                  <a:schemeClr val="accent6">
                    <a:lumMod val="75000"/>
                  </a:schemeClr>
                </a:solidFill>
              </a:rPr>
              <a:t>8</a:t>
            </a:r>
          </a:p>
        </p:txBody>
      </p:sp>
      <p:sp>
        <p:nvSpPr>
          <p:cNvPr id="77" name="CaixaDeTexto 76">
            <a:extLst>
              <a:ext uri="{FF2B5EF4-FFF2-40B4-BE49-F238E27FC236}">
                <a16:creationId xmlns:a16="http://schemas.microsoft.com/office/drawing/2014/main" id="{F71F8CFF-C58B-2240-B12E-A39C77DA3BBC}"/>
              </a:ext>
            </a:extLst>
          </p:cNvPr>
          <p:cNvSpPr txBox="1"/>
          <p:nvPr/>
        </p:nvSpPr>
        <p:spPr>
          <a:xfrm>
            <a:off x="795377" y="557213"/>
            <a:ext cx="7800975" cy="554037"/>
          </a:xfrm>
          <a:prstGeom prst="rect">
            <a:avLst/>
          </a:prstGeom>
          <a:noFill/>
        </p:spPr>
        <p:txBody>
          <a:bodyPr>
            <a:spAutoFit/>
          </a:bodyPr>
          <a:lstStyle/>
          <a:p>
            <a:pPr>
              <a:defRPr/>
            </a:pPr>
            <a:r>
              <a:rPr lang="pt-BR" sz="3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A construção social da APS</a:t>
            </a:r>
          </a:p>
        </p:txBody>
      </p:sp>
      <p:sp>
        <p:nvSpPr>
          <p:cNvPr id="78" name="CaixaDeTexto 75">
            <a:extLst>
              <a:ext uri="{FF2B5EF4-FFF2-40B4-BE49-F238E27FC236}">
                <a16:creationId xmlns:a16="http://schemas.microsoft.com/office/drawing/2014/main" id="{7DEE4E5E-0DBE-301D-3FAD-4EE21BE13668}"/>
              </a:ext>
            </a:extLst>
          </p:cNvPr>
          <p:cNvSpPr txBox="1">
            <a:spLocks noChangeArrowheads="1"/>
          </p:cNvSpPr>
          <p:nvPr/>
        </p:nvSpPr>
        <p:spPr bwMode="auto">
          <a:xfrm>
            <a:off x="1322427" y="6405563"/>
            <a:ext cx="5083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BR" altLang="pt-BR" sz="800">
                <a:latin typeface="Arial" panose="020B0604020202020204" pitchFamily="34" charset="0"/>
                <a:cs typeface="Arial" panose="020B0604020202020204" pitchFamily="34" charset="0"/>
              </a:rPr>
              <a:t>Fonte: Mendes EV, Matos MAB, Evangelista MJO, Barra RP.  A construção social                                                                         da atenção primária à saúde.   Brasília: CONASS; 2019</a:t>
            </a:r>
          </a:p>
          <a:p>
            <a:pPr>
              <a:spcBef>
                <a:spcPct val="0"/>
              </a:spcBef>
              <a:buFontTx/>
              <a:buNone/>
            </a:pPr>
            <a:endParaRPr lang="pt-BR" altLang="pt-BR" sz="800">
              <a:latin typeface="Arial" panose="020B0604020202020204" pitchFamily="34" charset="0"/>
              <a:cs typeface="Arial" panose="020B0604020202020204" pitchFamily="34" charset="0"/>
            </a:endParaRPr>
          </a:p>
          <a:p>
            <a:pPr>
              <a:spcBef>
                <a:spcPct val="0"/>
              </a:spcBef>
              <a:buFontTx/>
              <a:buNone/>
            </a:pPr>
            <a:endParaRPr lang="pt-BR" altLang="pt-BR" sz="800">
              <a:latin typeface="Arial" panose="020B0604020202020204" pitchFamily="34" charset="0"/>
              <a:cs typeface="Arial" panose="020B0604020202020204" pitchFamily="34" charset="0"/>
            </a:endParaRPr>
          </a:p>
          <a:p>
            <a:pPr>
              <a:spcBef>
                <a:spcPct val="0"/>
              </a:spcBef>
              <a:buFontTx/>
              <a:buNone/>
            </a:pPr>
            <a:endParaRPr lang="pt-BR" altLang="pt-BR" sz="1800"/>
          </a:p>
        </p:txBody>
      </p:sp>
    </p:spTree>
    <p:extLst>
      <p:ext uri="{BB962C8B-B14F-4D97-AF65-F5344CB8AC3E}">
        <p14:creationId xmlns:p14="http://schemas.microsoft.com/office/powerpoint/2010/main" val="369595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25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1250"/>
                                        <p:tgtEl>
                                          <p:spTgt spid="71"/>
                                        </p:tgtEl>
                                      </p:cBhvr>
                                    </p:animEffect>
                                  </p:childTnLst>
                                </p:cTn>
                              </p:par>
                              <p:par>
                                <p:cTn id="11" presetID="22" presetClass="entr" presetSubtype="8"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125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5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1250"/>
                                        <p:tgtEl>
                                          <p:spTgt spid="6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1250"/>
                                        <p:tgtEl>
                                          <p:spTgt spid="69"/>
                                        </p:tgtEl>
                                      </p:cBhvr>
                                    </p:animEffect>
                                  </p:childTnLst>
                                </p:cTn>
                              </p:par>
                              <p:par>
                                <p:cTn id="22" presetID="22" presetClass="entr" presetSubtype="8" fill="hold" nodeType="withEffect">
                                  <p:stCondLst>
                                    <p:cond delay="25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125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25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1250"/>
                                        <p:tgtEl>
                                          <p:spTgt spid="6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250"/>
                                        <p:tgtEl>
                                          <p:spTgt spid="70"/>
                                        </p:tgtEl>
                                      </p:cBhvr>
                                    </p:animEffect>
                                  </p:childTnLst>
                                </p:cTn>
                              </p:par>
                              <p:par>
                                <p:cTn id="33" presetID="2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125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25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1250"/>
                                        <p:tgtEl>
                                          <p:spTgt spid="6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1250"/>
                                        <p:tgtEl>
                                          <p:spTgt spid="72"/>
                                        </p:tgtEl>
                                      </p:cBhvr>
                                    </p:animEffect>
                                  </p:childTnLst>
                                </p:cTn>
                              </p:par>
                              <p:par>
                                <p:cTn id="44" presetID="22" presetClass="entr" presetSubtype="8"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125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1250"/>
                                        <p:tgtEl>
                                          <p:spTgt spid="73"/>
                                        </p:tgtEl>
                                      </p:cBhvr>
                                    </p:animEffect>
                                  </p:childTnLst>
                                </p:cTn>
                              </p:par>
                              <p:par>
                                <p:cTn id="55" presetID="22" presetClass="entr" presetSubtype="8"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125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xit" presetSubtype="0" fill="hold" nodeType="withEffect">
                                  <p:stCondLst>
                                    <p:cond delay="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1250"/>
                                        <p:tgtEl>
                                          <p:spTgt spid="74"/>
                                        </p:tgtEl>
                                      </p:cBhvr>
                                    </p:animEffect>
                                  </p:childTnLst>
                                </p:cTn>
                              </p:par>
                              <p:par>
                                <p:cTn id="69" presetID="22" presetClass="entr" presetSubtype="8" fill="hold" nodeType="withEffect">
                                  <p:stCondLst>
                                    <p:cond delay="25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125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fade">
                                      <p:cBhvr>
                                        <p:cTn id="79" dur="1250"/>
                                        <p:tgtEl>
                                          <p:spTgt spid="75"/>
                                        </p:tgtEl>
                                      </p:cBhvr>
                                    </p:animEffect>
                                  </p:childTnLst>
                                </p:cTn>
                              </p:par>
                              <p:par>
                                <p:cTn id="80" presetID="10" presetClass="entr" presetSubtype="0" fill="hold"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1250"/>
                                        <p:tgtEl>
                                          <p:spTgt spid="42"/>
                                        </p:tgtEl>
                                      </p:cBhvr>
                                    </p:animEffect>
                                  </p:childTnLst>
                                </p:cTn>
                              </p:par>
                              <p:par>
                                <p:cTn id="83" presetID="22" presetClass="entr" presetSubtype="8" fill="hold" nodeType="withEffect">
                                  <p:stCondLst>
                                    <p:cond delay="25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125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250"/>
                                        <p:tgtEl>
                                          <p:spTgt spid="20"/>
                                        </p:tgtEl>
                                      </p:cBhvr>
                                    </p:animEffect>
                                    <p:set>
                                      <p:cBhvr>
                                        <p:cTn id="90" dur="1" fill="hold">
                                          <p:stCondLst>
                                            <p:cond delay="249"/>
                                          </p:stCondLst>
                                        </p:cTn>
                                        <p:tgtEl>
                                          <p:spTgt spid="20"/>
                                        </p:tgtEl>
                                        <p:attrNameLst>
                                          <p:attrName>style.visibility</p:attrName>
                                        </p:attrNameLst>
                                      </p:cBhvr>
                                      <p:to>
                                        <p:strVal val="hidden"/>
                                      </p:to>
                                    </p:set>
                                  </p:childTnLst>
                                </p:cTn>
                              </p:par>
                              <p:par>
                                <p:cTn id="91" presetID="10" presetClass="entr" presetSubtype="0"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fade">
                                      <p:cBhvr>
                                        <p:cTn id="93" dur="1250"/>
                                        <p:tgtEl>
                                          <p:spTgt spid="76"/>
                                        </p:tgtEl>
                                      </p:cBhvr>
                                    </p:animEffect>
                                  </p:childTnLst>
                                </p:cTn>
                              </p:par>
                              <p:par>
                                <p:cTn id="94" presetID="22" presetClass="entr" presetSubtype="8" fill="hold" nodeType="withEffect">
                                  <p:stCondLst>
                                    <p:cond delay="25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1250"/>
                                        <p:tgtEl>
                                          <p:spTgt spid="35"/>
                                        </p:tgtEl>
                                      </p:cBhvr>
                                    </p:animEffect>
                                  </p:childTnLst>
                                </p:cTn>
                              </p:par>
                              <p:par>
                                <p:cTn id="97" presetID="10" presetClass="entr" presetSubtype="0" fill="hold" nodeType="with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1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1" grpId="0" animBg="1"/>
      <p:bldP spid="66" grpId="0" animBg="1"/>
      <p:bldP spid="67" grpId="0" animBg="1"/>
      <p:bldP spid="68" grpId="0" animBg="1"/>
      <p:bldP spid="69" grpId="0"/>
      <p:bldP spid="70" grpId="0"/>
      <p:bldP spid="71" grpId="0"/>
      <p:bldP spid="72" grpId="0"/>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8335EAFA-D62F-6D35-B810-449A16DFF11F}"/>
              </a:ext>
            </a:extLst>
          </p:cNvPr>
          <p:cNvSpPr/>
          <p:nvPr/>
        </p:nvSpPr>
        <p:spPr>
          <a:xfrm>
            <a:off x="2817935" y="5313363"/>
            <a:ext cx="4876800" cy="1454150"/>
          </a:xfrm>
          <a:prstGeom prst="roundRect">
            <a:avLst>
              <a:gd name="adj" fmla="val 4349"/>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 name="Seta: para Baixo 2">
            <a:extLst>
              <a:ext uri="{FF2B5EF4-FFF2-40B4-BE49-F238E27FC236}">
                <a16:creationId xmlns:a16="http://schemas.microsoft.com/office/drawing/2014/main" id="{B87A61CF-5487-E261-0A79-2872241E3709}"/>
              </a:ext>
            </a:extLst>
          </p:cNvPr>
          <p:cNvSpPr/>
          <p:nvPr/>
        </p:nvSpPr>
        <p:spPr>
          <a:xfrm>
            <a:off x="4724522" y="4027488"/>
            <a:ext cx="825500" cy="1173162"/>
          </a:xfrm>
          <a:prstGeom prst="downArrow">
            <a:avLst/>
          </a:prstGeom>
          <a:solidFill>
            <a:srgbClr val="D7DD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7" name="Picture 2">
            <a:extLst>
              <a:ext uri="{FF2B5EF4-FFF2-40B4-BE49-F238E27FC236}">
                <a16:creationId xmlns:a16="http://schemas.microsoft.com/office/drawing/2014/main" id="{9E766BC3-0F4D-43E7-C291-C24F374A033E}"/>
              </a:ext>
            </a:extLst>
          </p:cNvPr>
          <p:cNvPicPr>
            <a:picLocks noChangeAspect="1" noChangeArrowheads="1"/>
          </p:cNvPicPr>
          <p:nvPr/>
        </p:nvPicPr>
        <p:blipFill>
          <a:blip r:embed="rId2" cstate="email"/>
          <a:srcRect/>
          <a:stretch>
            <a:fillRect/>
          </a:stretch>
        </p:blipFill>
        <p:spPr bwMode="auto">
          <a:xfrm>
            <a:off x="3305297" y="1614488"/>
            <a:ext cx="4589463" cy="2389187"/>
          </a:xfrm>
          <a:prstGeom prst="rect">
            <a:avLst/>
          </a:prstGeom>
          <a:noFill/>
          <a:ln w="9525">
            <a:noFill/>
            <a:miter lim="800000"/>
            <a:headEnd/>
            <a:tailEnd/>
          </a:ln>
          <a:effectLst>
            <a:outerShdw blurRad="25400" dist="25400" dir="2700000" algn="tl" rotWithShape="0">
              <a:schemeClr val="tx1">
                <a:lumMod val="50000"/>
                <a:lumOff val="50000"/>
                <a:alpha val="40000"/>
              </a:schemeClr>
            </a:outerShdw>
          </a:effectLst>
        </p:spPr>
      </p:pic>
      <p:grpSp>
        <p:nvGrpSpPr>
          <p:cNvPr id="8" name="Agrupar 7">
            <a:extLst>
              <a:ext uri="{FF2B5EF4-FFF2-40B4-BE49-F238E27FC236}">
                <a16:creationId xmlns:a16="http://schemas.microsoft.com/office/drawing/2014/main" id="{4B08DCEE-BAC5-450E-90B3-C062A8575FF2}"/>
              </a:ext>
            </a:extLst>
          </p:cNvPr>
          <p:cNvGrpSpPr>
            <a:grpSpLocks/>
          </p:cNvGrpSpPr>
          <p:nvPr/>
        </p:nvGrpSpPr>
        <p:grpSpPr bwMode="auto">
          <a:xfrm>
            <a:off x="2983035" y="5480050"/>
            <a:ext cx="4625975" cy="1120775"/>
            <a:chOff x="3415293" y="5256456"/>
            <a:chExt cx="4644057" cy="1124872"/>
          </a:xfrm>
        </p:grpSpPr>
        <p:sp>
          <p:nvSpPr>
            <p:cNvPr id="9" name="Retângulo: Cantos Arredondados 8">
              <a:extLst>
                <a:ext uri="{FF2B5EF4-FFF2-40B4-BE49-F238E27FC236}">
                  <a16:creationId xmlns:a16="http://schemas.microsoft.com/office/drawing/2014/main" id="{A8FC2EDE-7AAB-6985-1576-268D465FE5CB}"/>
                </a:ext>
              </a:extLst>
            </p:cNvPr>
            <p:cNvSpPr/>
            <p:nvPr/>
          </p:nvSpPr>
          <p:spPr>
            <a:xfrm>
              <a:off x="3450355" y="5877844"/>
              <a:ext cx="4608995" cy="503484"/>
            </a:xfrm>
            <a:prstGeom prst="roundRect">
              <a:avLst/>
            </a:prstGeom>
            <a:solidFill>
              <a:schemeClr val="bg1">
                <a:lumMod val="95000"/>
                <a:alpha val="90000"/>
              </a:schemeClr>
            </a:solid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lIns="91072" tIns="45536" rIns="91072" bIns="45536" anchor="ctr"/>
            <a:lstStyle/>
            <a:p>
              <a:pPr algn="ctr">
                <a:defRPr/>
              </a:pPr>
              <a:r>
                <a:rPr lang="pt-BR" b="1" dirty="0">
                  <a:solidFill>
                    <a:srgbClr val="CC9900"/>
                  </a:solidFill>
                </a:rPr>
                <a:t>Atenção Primária à Saúde</a:t>
              </a:r>
            </a:p>
          </p:txBody>
        </p:sp>
        <p:sp>
          <p:nvSpPr>
            <p:cNvPr id="10" name="Retângulo: Cantos Arredondados 9">
              <a:extLst>
                <a:ext uri="{FF2B5EF4-FFF2-40B4-BE49-F238E27FC236}">
                  <a16:creationId xmlns:a16="http://schemas.microsoft.com/office/drawing/2014/main" id="{B3D6ED53-FA41-0288-F640-143DCA1A4AF2}"/>
                </a:ext>
              </a:extLst>
            </p:cNvPr>
            <p:cNvSpPr/>
            <p:nvPr/>
          </p:nvSpPr>
          <p:spPr>
            <a:xfrm>
              <a:off x="3415293" y="5256456"/>
              <a:ext cx="4608995" cy="503484"/>
            </a:xfrm>
            <a:prstGeom prst="roundRect">
              <a:avLst/>
            </a:prstGeom>
            <a:solidFill>
              <a:schemeClr val="bg1">
                <a:lumMod val="95000"/>
                <a:alpha val="90000"/>
              </a:schemeClr>
            </a:solid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lIns="91072" tIns="45536" rIns="91072" bIns="45536" anchor="ctr"/>
            <a:lstStyle/>
            <a:p>
              <a:pPr algn="ctr">
                <a:defRPr/>
              </a:pPr>
              <a:r>
                <a:rPr lang="pt-BR" b="1" dirty="0">
                  <a:solidFill>
                    <a:srgbClr val="CC9900"/>
                  </a:solidFill>
                </a:rPr>
                <a:t>Atenção Ambulatorial Especializada</a:t>
              </a:r>
            </a:p>
          </p:txBody>
        </p:sp>
      </p:grpSp>
      <p:grpSp>
        <p:nvGrpSpPr>
          <p:cNvPr id="11" name="Agrupar 10">
            <a:extLst>
              <a:ext uri="{FF2B5EF4-FFF2-40B4-BE49-F238E27FC236}">
                <a16:creationId xmlns:a16="http://schemas.microsoft.com/office/drawing/2014/main" id="{BC1CF6D6-40EE-649B-FCFF-6E82362BE8D7}"/>
              </a:ext>
            </a:extLst>
          </p:cNvPr>
          <p:cNvGrpSpPr>
            <a:grpSpLocks/>
          </p:cNvGrpSpPr>
          <p:nvPr/>
        </p:nvGrpSpPr>
        <p:grpSpPr bwMode="auto">
          <a:xfrm>
            <a:off x="3864097" y="2476500"/>
            <a:ext cx="2366963" cy="1289050"/>
            <a:chOff x="1785826" y="1991327"/>
            <a:chExt cx="2376264" cy="1293657"/>
          </a:xfrm>
        </p:grpSpPr>
        <p:sp>
          <p:nvSpPr>
            <p:cNvPr id="12" name="Retângulo: Cantos Arredondados 11">
              <a:extLst>
                <a:ext uri="{FF2B5EF4-FFF2-40B4-BE49-F238E27FC236}">
                  <a16:creationId xmlns:a16="http://schemas.microsoft.com/office/drawing/2014/main" id="{A72F9432-6FE4-68D4-1FA8-58B554966C0E}"/>
                </a:ext>
              </a:extLst>
            </p:cNvPr>
            <p:cNvSpPr/>
            <p:nvPr/>
          </p:nvSpPr>
          <p:spPr>
            <a:xfrm>
              <a:off x="2217730" y="2924927"/>
              <a:ext cx="1944360" cy="360057"/>
            </a:xfrm>
            <a:prstGeom prst="roundRect">
              <a:avLst/>
            </a:prstGeom>
            <a:solidFill>
              <a:schemeClr val="bg1">
                <a:alpha val="80000"/>
              </a:schemeClr>
            </a:solid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rgbClr val="CC9900"/>
                  </a:solidFill>
                </a:rPr>
                <a:t>APS</a:t>
              </a:r>
            </a:p>
          </p:txBody>
        </p:sp>
        <p:sp>
          <p:nvSpPr>
            <p:cNvPr id="13" name="Retângulo: Cantos Arredondados 12">
              <a:extLst>
                <a:ext uri="{FF2B5EF4-FFF2-40B4-BE49-F238E27FC236}">
                  <a16:creationId xmlns:a16="http://schemas.microsoft.com/office/drawing/2014/main" id="{EF810992-5F14-D26F-7101-6F5C754A5214}"/>
                </a:ext>
              </a:extLst>
            </p:cNvPr>
            <p:cNvSpPr/>
            <p:nvPr/>
          </p:nvSpPr>
          <p:spPr>
            <a:xfrm>
              <a:off x="1785826" y="1991327"/>
              <a:ext cx="792088" cy="503443"/>
            </a:xfrm>
            <a:prstGeom prst="roundRect">
              <a:avLst/>
            </a:prstGeom>
            <a:solidFill>
              <a:schemeClr val="bg1">
                <a:alpha val="80000"/>
              </a:schemeClr>
            </a:solid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lIns="91072" tIns="45536" rIns="91072" bIns="45536" anchor="ctr"/>
            <a:lstStyle/>
            <a:p>
              <a:pPr algn="ctr">
                <a:defRPr/>
              </a:pPr>
              <a:r>
                <a:rPr lang="pt-BR" b="1" dirty="0">
                  <a:solidFill>
                    <a:srgbClr val="CC9900"/>
                  </a:solidFill>
                </a:rPr>
                <a:t>AAE</a:t>
              </a:r>
            </a:p>
          </p:txBody>
        </p:sp>
        <p:cxnSp>
          <p:nvCxnSpPr>
            <p:cNvPr id="14" name="Conector: Angulado 13">
              <a:extLst>
                <a:ext uri="{FF2B5EF4-FFF2-40B4-BE49-F238E27FC236}">
                  <a16:creationId xmlns:a16="http://schemas.microsoft.com/office/drawing/2014/main" id="{1DA6912A-5DE8-E27E-8B64-BE08198EA54E}"/>
                </a:ext>
              </a:extLst>
            </p:cNvPr>
            <p:cNvCxnSpPr>
              <a:stCxn id="13" idx="2"/>
              <a:endCxn id="12" idx="0"/>
            </p:cNvCxnSpPr>
            <p:nvPr/>
          </p:nvCxnSpPr>
          <p:spPr>
            <a:xfrm rot="16200000" flipH="1">
              <a:off x="2471210" y="2206228"/>
              <a:ext cx="430157" cy="1007242"/>
            </a:xfrm>
            <a:prstGeom prst="bentConnector3">
              <a:avLst/>
            </a:prstGeom>
            <a:ln w="38100">
              <a:solidFill>
                <a:srgbClr val="CC99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5" name="Retângulo 14">
            <a:extLst>
              <a:ext uri="{FF2B5EF4-FFF2-40B4-BE49-F238E27FC236}">
                <a16:creationId xmlns:a16="http://schemas.microsoft.com/office/drawing/2014/main" id="{1BAEE6F0-B5CF-60BC-6F31-0967EFA382D2}"/>
              </a:ext>
            </a:extLst>
          </p:cNvPr>
          <p:cNvSpPr>
            <a:spLocks noChangeArrowheads="1"/>
          </p:cNvSpPr>
          <p:nvPr/>
        </p:nvSpPr>
        <p:spPr bwMode="auto">
          <a:xfrm>
            <a:off x="3464047" y="4213225"/>
            <a:ext cx="37750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pt-BR" altLang="pt-BR" sz="1800" b="1">
                <a:solidFill>
                  <a:schemeClr val="tx2"/>
                </a:solidFill>
                <a:latin typeface="Arial" panose="020B0604020202020204" pitchFamily="34" charset="0"/>
                <a:cs typeface="Arial" panose="020B0604020202020204" pitchFamily="34" charset="0"/>
              </a:rPr>
              <a:t>Integração na RAS entre os dois níveis de atenção, para garantir a continuidade do cuidado</a:t>
            </a:r>
          </a:p>
        </p:txBody>
      </p:sp>
      <p:sp>
        <p:nvSpPr>
          <p:cNvPr id="16" name="Retângulo: Cantos Arredondados 15">
            <a:extLst>
              <a:ext uri="{FF2B5EF4-FFF2-40B4-BE49-F238E27FC236}">
                <a16:creationId xmlns:a16="http://schemas.microsoft.com/office/drawing/2014/main" id="{9189609B-AE3A-01D8-8D7F-5D9EFE0E65D2}"/>
              </a:ext>
            </a:extLst>
          </p:cNvPr>
          <p:cNvSpPr/>
          <p:nvPr/>
        </p:nvSpPr>
        <p:spPr>
          <a:xfrm>
            <a:off x="7972547" y="5313363"/>
            <a:ext cx="1933575" cy="1454150"/>
          </a:xfrm>
          <a:prstGeom prst="roundRect">
            <a:avLst>
              <a:gd name="adj" fmla="val 4349"/>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latin typeface="Arial" panose="020B0604020202020204" pitchFamily="34" charset="0"/>
                <a:cs typeface="Arial" panose="020B0604020202020204" pitchFamily="34" charset="0"/>
              </a:rPr>
              <a:t>Um único sistema clínico</a:t>
            </a:r>
          </a:p>
        </p:txBody>
      </p:sp>
      <p:sp>
        <p:nvSpPr>
          <p:cNvPr id="17" name="Espaço Reservado para Texto 1">
            <a:extLst>
              <a:ext uri="{FF2B5EF4-FFF2-40B4-BE49-F238E27FC236}">
                <a16:creationId xmlns:a16="http://schemas.microsoft.com/office/drawing/2014/main" id="{8854B504-3CDC-C8E9-6817-A506806D1241}"/>
              </a:ext>
            </a:extLst>
          </p:cNvPr>
          <p:cNvSpPr txBox="1">
            <a:spLocks/>
          </p:cNvSpPr>
          <p:nvPr/>
        </p:nvSpPr>
        <p:spPr>
          <a:xfrm>
            <a:off x="2336904" y="385627"/>
            <a:ext cx="10055225" cy="547688"/>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pt-BR" sz="2600" b="1" dirty="0">
                <a:solidFill>
                  <a:srgbClr val="FF0000"/>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A integração em rede da APS e da AAE</a:t>
            </a:r>
          </a:p>
        </p:txBody>
      </p:sp>
      <p:sp>
        <p:nvSpPr>
          <p:cNvPr id="18" name="CaixaDeTexto 21">
            <a:extLst>
              <a:ext uri="{FF2B5EF4-FFF2-40B4-BE49-F238E27FC236}">
                <a16:creationId xmlns:a16="http://schemas.microsoft.com/office/drawing/2014/main" id="{2596A02F-DA89-FAA1-6546-5858DEFF8002}"/>
              </a:ext>
            </a:extLst>
          </p:cNvPr>
          <p:cNvSpPr txBox="1">
            <a:spLocks noChangeArrowheads="1"/>
          </p:cNvSpPr>
          <p:nvPr/>
        </p:nvSpPr>
        <p:spPr bwMode="auto">
          <a:xfrm>
            <a:off x="944685" y="6273800"/>
            <a:ext cx="188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BR" altLang="pt-BR" sz="900">
                <a:latin typeface="Arial" panose="020B0604020202020204" pitchFamily="34" charset="0"/>
                <a:cs typeface="Arial" panose="020B0604020202020204" pitchFamily="34" charset="0"/>
              </a:rPr>
              <a:t>Fonte: Matos MAB. Planificação da atenção à Saúde. Brasília: CONASS; 2020</a:t>
            </a:r>
          </a:p>
        </p:txBody>
      </p:sp>
    </p:spTree>
    <p:extLst>
      <p:ext uri="{BB962C8B-B14F-4D97-AF65-F5344CB8AC3E}">
        <p14:creationId xmlns:p14="http://schemas.microsoft.com/office/powerpoint/2010/main" val="284151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barn(inHorizontal)">
                                      <p:cBhvr>
                                        <p:cTn id="12" dur="1250"/>
                                        <p:tgtEl>
                                          <p:spTgt spid="11"/>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25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750"/>
                                        <p:tgtEl>
                                          <p:spTgt spid="3"/>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250"/>
                                        <p:tgtEl>
                                          <p:spTgt spid="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g_hi" descr="ANd9GcTps_4fTk7vosytvOYeOgjWF5gwtepaaXVfqCKXUIydkH25VTti">
            <a:hlinkClick r:id="rId2"/>
            <a:extLst>
              <a:ext uri="{FF2B5EF4-FFF2-40B4-BE49-F238E27FC236}">
                <a16:creationId xmlns:a16="http://schemas.microsoft.com/office/drawing/2014/main" id="{7B359F22-ABBF-9ED9-AB6D-78A38B2C853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2628" y="1494096"/>
            <a:ext cx="199231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ta para a direita 2">
            <a:extLst>
              <a:ext uri="{FF2B5EF4-FFF2-40B4-BE49-F238E27FC236}">
                <a16:creationId xmlns:a16="http://schemas.microsoft.com/office/drawing/2014/main" id="{6065CB5B-5F76-A33D-163B-04EE81CE4FBC}"/>
              </a:ext>
            </a:extLst>
          </p:cNvPr>
          <p:cNvSpPr/>
          <p:nvPr/>
        </p:nvSpPr>
        <p:spPr>
          <a:xfrm>
            <a:off x="3811003" y="1876683"/>
            <a:ext cx="1008063" cy="576263"/>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t-BR" dirty="0">
              <a:solidFill>
                <a:srgbClr val="FF0000"/>
              </a:solidFill>
            </a:endParaRPr>
          </a:p>
        </p:txBody>
      </p:sp>
      <p:pic>
        <p:nvPicPr>
          <p:cNvPr id="7" name="Picture 3" descr="ANd9GcTz02xEEGlIbk3KPYrxCcYqwdUheRNV4yY1EOIVV4egDK1fCNRI">
            <a:hlinkClick r:id="rId4"/>
            <a:extLst>
              <a:ext uri="{FF2B5EF4-FFF2-40B4-BE49-F238E27FC236}">
                <a16:creationId xmlns:a16="http://schemas.microsoft.com/office/drawing/2014/main" id="{A1F56D9B-B477-7E5A-4099-1557996CEA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178" y="1746508"/>
            <a:ext cx="243998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ta em curva para a esquerda 4">
            <a:extLst>
              <a:ext uri="{FF2B5EF4-FFF2-40B4-BE49-F238E27FC236}">
                <a16:creationId xmlns:a16="http://schemas.microsoft.com/office/drawing/2014/main" id="{CF9D0EA3-A538-31F9-CD50-24D9257F7832}"/>
              </a:ext>
            </a:extLst>
          </p:cNvPr>
          <p:cNvSpPr/>
          <p:nvPr/>
        </p:nvSpPr>
        <p:spPr>
          <a:xfrm>
            <a:off x="7892466" y="2092583"/>
            <a:ext cx="649287" cy="792163"/>
          </a:xfrm>
          <a:prstGeom prst="curved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t-BR">
              <a:solidFill>
                <a:schemeClr val="tx1"/>
              </a:solidFill>
            </a:endParaRPr>
          </a:p>
        </p:txBody>
      </p:sp>
      <p:pic>
        <p:nvPicPr>
          <p:cNvPr id="9" name="rg_hi" descr="ANd9GcTps_4fTk7vosytvOYeOgjWF5gwtepaaXVfqCKXUIydkH25VTti">
            <a:hlinkClick r:id="rId2"/>
            <a:extLst>
              <a:ext uri="{FF2B5EF4-FFF2-40B4-BE49-F238E27FC236}">
                <a16:creationId xmlns:a16="http://schemas.microsoft.com/office/drawing/2014/main" id="{8E40361E-68F0-20F3-7B3A-BE89EE72798A}"/>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65166" y="3380046"/>
            <a:ext cx="1966912" cy="1398587"/>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25C5A746-4E09-6B88-904E-6314DD4EFE51}"/>
              </a:ext>
            </a:extLst>
          </p:cNvPr>
          <p:cNvSpPr/>
          <p:nvPr/>
        </p:nvSpPr>
        <p:spPr>
          <a:xfrm>
            <a:off x="8522703" y="3138746"/>
            <a:ext cx="647700" cy="287337"/>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t-BR"/>
          </a:p>
        </p:txBody>
      </p:sp>
      <p:sp>
        <p:nvSpPr>
          <p:cNvPr id="11" name="Retângulo 10">
            <a:extLst>
              <a:ext uri="{FF2B5EF4-FFF2-40B4-BE49-F238E27FC236}">
                <a16:creationId xmlns:a16="http://schemas.microsoft.com/office/drawing/2014/main" id="{8A51D506-0608-EE68-1C9D-CE48BB909141}"/>
              </a:ext>
            </a:extLst>
          </p:cNvPr>
          <p:cNvSpPr/>
          <p:nvPr/>
        </p:nvSpPr>
        <p:spPr>
          <a:xfrm>
            <a:off x="8551278" y="3640396"/>
            <a:ext cx="647700" cy="2889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t-BR"/>
          </a:p>
        </p:txBody>
      </p:sp>
      <p:sp>
        <p:nvSpPr>
          <p:cNvPr id="12" name="Retângulo 11">
            <a:extLst>
              <a:ext uri="{FF2B5EF4-FFF2-40B4-BE49-F238E27FC236}">
                <a16:creationId xmlns:a16="http://schemas.microsoft.com/office/drawing/2014/main" id="{11E6D857-338E-E486-E2B5-9917FD202A10}"/>
              </a:ext>
            </a:extLst>
          </p:cNvPr>
          <p:cNvSpPr/>
          <p:nvPr/>
        </p:nvSpPr>
        <p:spPr>
          <a:xfrm>
            <a:off x="8551278" y="4184908"/>
            <a:ext cx="647700" cy="2889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t-BR"/>
          </a:p>
        </p:txBody>
      </p:sp>
      <p:sp>
        <p:nvSpPr>
          <p:cNvPr id="13" name="Retângulo 12">
            <a:extLst>
              <a:ext uri="{FF2B5EF4-FFF2-40B4-BE49-F238E27FC236}">
                <a16:creationId xmlns:a16="http://schemas.microsoft.com/office/drawing/2014/main" id="{31BA5053-90C3-59A8-F9E2-2992BD9BB7AE}"/>
              </a:ext>
            </a:extLst>
          </p:cNvPr>
          <p:cNvSpPr/>
          <p:nvPr/>
        </p:nvSpPr>
        <p:spPr>
          <a:xfrm>
            <a:off x="8522703" y="4648458"/>
            <a:ext cx="647700" cy="287338"/>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t-BR"/>
          </a:p>
        </p:txBody>
      </p:sp>
      <p:cxnSp>
        <p:nvCxnSpPr>
          <p:cNvPr id="14" name="Conector de seta reta 10">
            <a:extLst>
              <a:ext uri="{FF2B5EF4-FFF2-40B4-BE49-F238E27FC236}">
                <a16:creationId xmlns:a16="http://schemas.microsoft.com/office/drawing/2014/main" id="{72261418-19F9-5BDA-C794-68B61FA72DD1}"/>
              </a:ext>
            </a:extLst>
          </p:cNvPr>
          <p:cNvCxnSpPr/>
          <p:nvPr/>
        </p:nvCxnSpPr>
        <p:spPr>
          <a:xfrm flipV="1">
            <a:off x="7487653" y="3303846"/>
            <a:ext cx="936625" cy="282575"/>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1">
            <a:extLst>
              <a:ext uri="{FF2B5EF4-FFF2-40B4-BE49-F238E27FC236}">
                <a16:creationId xmlns:a16="http://schemas.microsoft.com/office/drawing/2014/main" id="{F1F7E762-ACAB-4735-61A2-6F05B8EAC49B}"/>
              </a:ext>
            </a:extLst>
          </p:cNvPr>
          <p:cNvCxnSpPr/>
          <p:nvPr/>
        </p:nvCxnSpPr>
        <p:spPr>
          <a:xfrm>
            <a:off x="7474953" y="4569083"/>
            <a:ext cx="936625" cy="22383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ector de seta reta 12">
            <a:extLst>
              <a:ext uri="{FF2B5EF4-FFF2-40B4-BE49-F238E27FC236}">
                <a16:creationId xmlns:a16="http://schemas.microsoft.com/office/drawing/2014/main" id="{22A6FA6F-4050-1971-4C23-AF78CDA3F81B}"/>
              </a:ext>
            </a:extLst>
          </p:cNvPr>
          <p:cNvCxnSpPr/>
          <p:nvPr/>
        </p:nvCxnSpPr>
        <p:spPr>
          <a:xfrm flipV="1">
            <a:off x="7500353" y="3799146"/>
            <a:ext cx="936625" cy="22225"/>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ector de seta reta 13">
            <a:extLst>
              <a:ext uri="{FF2B5EF4-FFF2-40B4-BE49-F238E27FC236}">
                <a16:creationId xmlns:a16="http://schemas.microsoft.com/office/drawing/2014/main" id="{854646A6-5C3A-6046-4A2A-41A09C9E6DFC}"/>
              </a:ext>
            </a:extLst>
          </p:cNvPr>
          <p:cNvCxnSpPr/>
          <p:nvPr/>
        </p:nvCxnSpPr>
        <p:spPr>
          <a:xfrm>
            <a:off x="7459078" y="4184908"/>
            <a:ext cx="936625" cy="80963"/>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8" name="CaixaDeTexto 21">
            <a:extLst>
              <a:ext uri="{FF2B5EF4-FFF2-40B4-BE49-F238E27FC236}">
                <a16:creationId xmlns:a16="http://schemas.microsoft.com/office/drawing/2014/main" id="{4F75282A-A6CB-EBBA-587E-F7B85EFF3B45}"/>
              </a:ext>
            </a:extLst>
          </p:cNvPr>
          <p:cNvSpPr txBox="1">
            <a:spLocks noChangeArrowheads="1"/>
          </p:cNvSpPr>
          <p:nvPr/>
        </p:nvSpPr>
        <p:spPr bwMode="auto">
          <a:xfrm>
            <a:off x="6771691" y="4989771"/>
            <a:ext cx="3502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pt-BR" altLang="pt-BR" sz="1800"/>
              <a:t>Alto e muito alto riscos encaminhados à AAE</a:t>
            </a:r>
          </a:p>
        </p:txBody>
      </p:sp>
      <p:sp>
        <p:nvSpPr>
          <p:cNvPr id="19" name="CaixaDeTexto 22">
            <a:extLst>
              <a:ext uri="{FF2B5EF4-FFF2-40B4-BE49-F238E27FC236}">
                <a16:creationId xmlns:a16="http://schemas.microsoft.com/office/drawing/2014/main" id="{0611D7B2-9B7A-20D2-AC65-60CEB1C1EC0C}"/>
              </a:ext>
            </a:extLst>
          </p:cNvPr>
          <p:cNvSpPr txBox="1">
            <a:spLocks noChangeArrowheads="1"/>
          </p:cNvSpPr>
          <p:nvPr/>
        </p:nvSpPr>
        <p:spPr bwMode="auto">
          <a:xfrm>
            <a:off x="9225966" y="3026033"/>
            <a:ext cx="1047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BR" altLang="pt-BR" sz="1400"/>
              <a:t>Baixo Risco</a:t>
            </a:r>
          </a:p>
        </p:txBody>
      </p:sp>
      <p:sp>
        <p:nvSpPr>
          <p:cNvPr id="20" name="CaixaDeTexto 32">
            <a:extLst>
              <a:ext uri="{FF2B5EF4-FFF2-40B4-BE49-F238E27FC236}">
                <a16:creationId xmlns:a16="http://schemas.microsoft.com/office/drawing/2014/main" id="{5338207E-E773-7B44-26B2-FD3FEA365773}"/>
              </a:ext>
            </a:extLst>
          </p:cNvPr>
          <p:cNvSpPr txBox="1">
            <a:spLocks noChangeArrowheads="1"/>
          </p:cNvSpPr>
          <p:nvPr/>
        </p:nvSpPr>
        <p:spPr bwMode="auto">
          <a:xfrm>
            <a:off x="9186278" y="3616583"/>
            <a:ext cx="1239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pt-BR" altLang="pt-BR" sz="1400"/>
              <a:t>Médio Risco</a:t>
            </a:r>
          </a:p>
        </p:txBody>
      </p:sp>
      <p:sp>
        <p:nvSpPr>
          <p:cNvPr id="21" name="CaixaDeTexto 31">
            <a:extLst>
              <a:ext uri="{FF2B5EF4-FFF2-40B4-BE49-F238E27FC236}">
                <a16:creationId xmlns:a16="http://schemas.microsoft.com/office/drawing/2014/main" id="{CA51D2E4-EA50-ED03-D9EA-D777445412CC}"/>
              </a:ext>
            </a:extLst>
          </p:cNvPr>
          <p:cNvSpPr txBox="1">
            <a:spLocks noChangeArrowheads="1"/>
          </p:cNvSpPr>
          <p:nvPr/>
        </p:nvSpPr>
        <p:spPr bwMode="auto">
          <a:xfrm>
            <a:off x="9225966" y="4086483"/>
            <a:ext cx="104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pt-BR" altLang="pt-BR" sz="1400"/>
              <a:t>Alto Risco</a:t>
            </a:r>
          </a:p>
        </p:txBody>
      </p:sp>
      <p:sp>
        <p:nvSpPr>
          <p:cNvPr id="22" name="CaixaDeTexto 30">
            <a:extLst>
              <a:ext uri="{FF2B5EF4-FFF2-40B4-BE49-F238E27FC236}">
                <a16:creationId xmlns:a16="http://schemas.microsoft.com/office/drawing/2014/main" id="{1A75FFC4-8163-6DE9-B72F-8B947ECDAE54}"/>
              </a:ext>
            </a:extLst>
          </p:cNvPr>
          <p:cNvSpPr txBox="1">
            <a:spLocks noChangeArrowheads="1"/>
          </p:cNvSpPr>
          <p:nvPr/>
        </p:nvSpPr>
        <p:spPr bwMode="auto">
          <a:xfrm>
            <a:off x="9133891" y="4648458"/>
            <a:ext cx="123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pt-BR" altLang="pt-BR" sz="1400"/>
              <a:t>Muito Alto Risco</a:t>
            </a:r>
          </a:p>
        </p:txBody>
      </p:sp>
      <p:sp>
        <p:nvSpPr>
          <p:cNvPr id="23" name="CaixaDeTexto 31">
            <a:extLst>
              <a:ext uri="{FF2B5EF4-FFF2-40B4-BE49-F238E27FC236}">
                <a16:creationId xmlns:a16="http://schemas.microsoft.com/office/drawing/2014/main" id="{77E3C4C2-4FE1-1D8F-4FDE-45E1439A1368}"/>
              </a:ext>
            </a:extLst>
          </p:cNvPr>
          <p:cNvSpPr txBox="1">
            <a:spLocks noChangeArrowheads="1"/>
          </p:cNvSpPr>
          <p:nvPr/>
        </p:nvSpPr>
        <p:spPr bwMode="auto">
          <a:xfrm>
            <a:off x="8702091" y="2017971"/>
            <a:ext cx="1655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pt-BR" altLang="pt-BR" sz="1600">
                <a:solidFill>
                  <a:srgbClr val="000000"/>
                </a:solidFill>
              </a:rPr>
              <a:t>Estratificação de Risco </a:t>
            </a:r>
          </a:p>
        </p:txBody>
      </p:sp>
      <p:sp>
        <p:nvSpPr>
          <p:cNvPr id="24" name="CaixaDeTexto 23">
            <a:extLst>
              <a:ext uri="{FF2B5EF4-FFF2-40B4-BE49-F238E27FC236}">
                <a16:creationId xmlns:a16="http://schemas.microsoft.com/office/drawing/2014/main" id="{709DAC5A-B0FD-C8FE-4C80-2FA7C2CED43E}"/>
              </a:ext>
            </a:extLst>
          </p:cNvPr>
          <p:cNvSpPr txBox="1"/>
          <p:nvPr/>
        </p:nvSpPr>
        <p:spPr>
          <a:xfrm>
            <a:off x="1321803" y="530483"/>
            <a:ext cx="9144000" cy="492125"/>
          </a:xfrm>
          <a:prstGeom prst="rect">
            <a:avLst/>
          </a:prstGeom>
          <a:noFill/>
        </p:spPr>
        <p:txBody>
          <a:bodyPr>
            <a:spAutoFit/>
          </a:bodyPr>
          <a:lstStyle/>
          <a:p>
            <a:pPr algn="ctr">
              <a:defRPr/>
            </a:pPr>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O racional da integração em rede da AAE e da APS</a:t>
            </a:r>
          </a:p>
        </p:txBody>
      </p:sp>
      <p:sp>
        <p:nvSpPr>
          <p:cNvPr id="25" name="CaixaDeTexto 31">
            <a:extLst>
              <a:ext uri="{FF2B5EF4-FFF2-40B4-BE49-F238E27FC236}">
                <a16:creationId xmlns:a16="http://schemas.microsoft.com/office/drawing/2014/main" id="{3C37FADC-2619-FBBE-B3B1-8A81640F7F50}"/>
              </a:ext>
            </a:extLst>
          </p:cNvPr>
          <p:cNvSpPr txBox="1">
            <a:spLocks noChangeArrowheads="1"/>
          </p:cNvSpPr>
          <p:nvPr/>
        </p:nvSpPr>
        <p:spPr bwMode="auto">
          <a:xfrm>
            <a:off x="1496428" y="6335971"/>
            <a:ext cx="8853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BR" altLang="pt-BR" sz="800">
                <a:latin typeface="Arial" panose="020B0604020202020204" pitchFamily="34" charset="0"/>
                <a:cs typeface="Arial" panose="020B0604020202020204" pitchFamily="34" charset="0"/>
              </a:rPr>
              <a:t>Fonte: Lopes PRR. O centro de atenção secundária integrado Viva Vida e Hiperdia em Santo Antônio do Monte.                                                                                                                                        Belo Horizonte: I Seminário Internacional de Atenção às Condições Crônicas; 2014 </a:t>
            </a:r>
          </a:p>
        </p:txBody>
      </p:sp>
      <p:pic>
        <p:nvPicPr>
          <p:cNvPr id="26" name="Picture 7">
            <a:extLst>
              <a:ext uri="{FF2B5EF4-FFF2-40B4-BE49-F238E27FC236}">
                <a16:creationId xmlns:a16="http://schemas.microsoft.com/office/drawing/2014/main" id="{6F598B7A-1370-4AAD-C4C8-9E3E0FC55784}"/>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321803" y="3426083"/>
            <a:ext cx="363537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eta para a esquerda 23">
            <a:extLst>
              <a:ext uri="{FF2B5EF4-FFF2-40B4-BE49-F238E27FC236}">
                <a16:creationId xmlns:a16="http://schemas.microsoft.com/office/drawing/2014/main" id="{4BF2BD6C-99B6-9C85-8D8F-7DADDF2CAF8D}"/>
              </a:ext>
            </a:extLst>
          </p:cNvPr>
          <p:cNvSpPr/>
          <p:nvPr/>
        </p:nvSpPr>
        <p:spPr>
          <a:xfrm>
            <a:off x="4957178" y="5172333"/>
            <a:ext cx="2374900" cy="1905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931094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77D95-5E5E-81C2-61E7-430587C4DEAB}"/>
              </a:ext>
            </a:extLst>
          </p:cNvPr>
          <p:cNvSpPr txBox="1">
            <a:spLocks/>
          </p:cNvSpPr>
          <p:nvPr/>
        </p:nvSpPr>
        <p:spPr>
          <a:xfrm>
            <a:off x="2439173" y="938451"/>
            <a:ext cx="8229600" cy="1143000"/>
          </a:xfrm>
          <a:prstGeom prst="rect">
            <a:avLst/>
          </a:prstGeom>
        </p:spPr>
        <p:txBody>
          <a:bodyPr>
            <a:normAutofit/>
          </a:bodyPr>
          <a:lstStyle/>
          <a:p>
            <a:pPr>
              <a:defRPr/>
            </a:pPr>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O hospital no sistema fragmentado                                           de atenção à saúde: o hospital ilha</a:t>
            </a:r>
          </a:p>
        </p:txBody>
      </p:sp>
      <p:sp>
        <p:nvSpPr>
          <p:cNvPr id="3" name="Espaço Reservado para Conteúdo 2">
            <a:extLst>
              <a:ext uri="{FF2B5EF4-FFF2-40B4-BE49-F238E27FC236}">
                <a16:creationId xmlns:a16="http://schemas.microsoft.com/office/drawing/2014/main" id="{E027E108-B878-C230-8C68-F239661ABC08}"/>
              </a:ext>
            </a:extLst>
          </p:cNvPr>
          <p:cNvSpPr txBox="1">
            <a:spLocks/>
          </p:cNvSpPr>
          <p:nvPr/>
        </p:nvSpPr>
        <p:spPr>
          <a:xfrm>
            <a:off x="2097993" y="2751083"/>
            <a:ext cx="8229600" cy="4525962"/>
          </a:xfrm>
          <a:prstGeom prst="rect">
            <a:avLst/>
          </a:prstGeom>
        </p:spPr>
        <p:txBody>
          <a:bodyPr>
            <a:normAutofit/>
          </a:bodyPr>
          <a:lstStyle/>
          <a:p>
            <a:pPr marL="342900" indent="-342900">
              <a:spcBef>
                <a:spcPct val="20000"/>
              </a:spcBef>
              <a:buFont typeface="Arial" charset="0"/>
              <a:buChar char="•"/>
              <a:defRPr/>
            </a:pPr>
            <a:r>
              <a:rPr lang="pt-BR" sz="2000" b="1" dirty="0">
                <a:latin typeface="Arial" pitchFamily="34" charset="0"/>
                <a:cs typeface="Arial" pitchFamily="34" charset="0"/>
              </a:rPr>
              <a:t>O hospital como ponto de atenção à saúde isolado, sem comunicação horizontal com outros hospitais e sem comunicação vertical  com a APS, a AAE, com os sistemas de apoio e com os sistemas logísticos</a:t>
            </a:r>
          </a:p>
          <a:p>
            <a:pPr marL="342900" indent="-342900">
              <a:spcBef>
                <a:spcPct val="20000"/>
              </a:spcBef>
              <a:buFont typeface="Arial" charset="0"/>
              <a:buChar char="•"/>
              <a:defRPr/>
            </a:pPr>
            <a:r>
              <a:rPr lang="pt-BR" sz="2000" b="1" dirty="0">
                <a:latin typeface="Arial" pitchFamily="34" charset="0"/>
                <a:cs typeface="Arial" pitchFamily="34" charset="0"/>
              </a:rPr>
              <a:t>O hospital com um sistema de governança isolado sem integração com a governança de outros pontos de atenção da RAS</a:t>
            </a:r>
            <a:endParaRPr lang="pt-BR" sz="2000" dirty="0">
              <a:latin typeface="+mn-lt"/>
            </a:endParaRPr>
          </a:p>
        </p:txBody>
      </p:sp>
      <p:sp>
        <p:nvSpPr>
          <p:cNvPr id="7" name="CaixaDeTexto 6">
            <a:extLst>
              <a:ext uri="{FF2B5EF4-FFF2-40B4-BE49-F238E27FC236}">
                <a16:creationId xmlns:a16="http://schemas.microsoft.com/office/drawing/2014/main" id="{18ACFCEC-6F38-EA5E-AB22-C6C9FD646372}"/>
              </a:ext>
            </a:extLst>
          </p:cNvPr>
          <p:cNvSpPr txBox="1">
            <a:spLocks noChangeArrowheads="1"/>
          </p:cNvSpPr>
          <p:nvPr/>
        </p:nvSpPr>
        <p:spPr bwMode="auto">
          <a:xfrm>
            <a:off x="2510611" y="6515338"/>
            <a:ext cx="75612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pt-BR" altLang="pt-BR" sz="800" dirty="0">
                <a:latin typeface="Arial" panose="020B0604020202020204" pitchFamily="34" charset="0"/>
                <a:cs typeface="Arial" panose="020B0604020202020204" pitchFamily="34" charset="0"/>
              </a:rPr>
              <a:t>Fonte: </a:t>
            </a:r>
            <a:r>
              <a:rPr lang="pt-BR" altLang="pt-BR" sz="800" dirty="0" err="1">
                <a:latin typeface="Arial" panose="020B0604020202020204" pitchFamily="34" charset="0"/>
                <a:cs typeface="Arial" panose="020B0604020202020204" pitchFamily="34" charset="0"/>
              </a:rPr>
              <a:t>Naylor</a:t>
            </a:r>
            <a:r>
              <a:rPr lang="pt-BR" altLang="pt-BR" sz="800" dirty="0">
                <a:latin typeface="Arial" panose="020B0604020202020204" pitchFamily="34" charset="0"/>
                <a:cs typeface="Arial" panose="020B0604020202020204" pitchFamily="34" charset="0"/>
              </a:rPr>
              <a:t> C, </a:t>
            </a:r>
            <a:r>
              <a:rPr lang="pt-BR" altLang="pt-BR" sz="800" dirty="0" err="1">
                <a:latin typeface="Arial" panose="020B0604020202020204" pitchFamily="34" charset="0"/>
                <a:cs typeface="Arial" panose="020B0604020202020204" pitchFamily="34" charset="0"/>
              </a:rPr>
              <a:t>Aldewieck</a:t>
            </a:r>
            <a:r>
              <a:rPr lang="pt-BR" altLang="pt-BR" sz="800" dirty="0">
                <a:latin typeface="Arial" panose="020B0604020202020204" pitchFamily="34" charset="0"/>
                <a:cs typeface="Arial" panose="020B0604020202020204" pitchFamily="34" charset="0"/>
              </a:rPr>
              <a:t> H, Honeyman M. </a:t>
            </a:r>
            <a:r>
              <a:rPr lang="pt-BR" altLang="pt-BR" sz="800" dirty="0" err="1">
                <a:latin typeface="Arial" panose="020B0604020202020204" pitchFamily="34" charset="0"/>
                <a:cs typeface="Arial" panose="020B0604020202020204" pitchFamily="34" charset="0"/>
              </a:rPr>
              <a:t>Acute</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hospitals</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and</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integrated</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care</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from</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hospitals</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to</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health</a:t>
            </a:r>
            <a:r>
              <a:rPr lang="pt-BR" altLang="pt-BR" sz="800" dirty="0">
                <a:latin typeface="Arial" panose="020B0604020202020204" pitchFamily="34" charset="0"/>
                <a:cs typeface="Arial" panose="020B0604020202020204" pitchFamily="34" charset="0"/>
              </a:rPr>
              <a:t> systems. London, The </a:t>
            </a:r>
            <a:r>
              <a:rPr lang="pt-BR" altLang="pt-BR" sz="800" dirty="0" err="1">
                <a:latin typeface="Arial" panose="020B0604020202020204" pitchFamily="34" charset="0"/>
                <a:cs typeface="Arial" panose="020B0604020202020204" pitchFamily="34" charset="0"/>
              </a:rPr>
              <a:t>King´s</a:t>
            </a:r>
            <a:r>
              <a:rPr lang="pt-BR" altLang="pt-BR" sz="800" dirty="0">
                <a:latin typeface="Arial" panose="020B0604020202020204" pitchFamily="34" charset="0"/>
                <a:cs typeface="Arial" panose="020B0604020202020204" pitchFamily="34" charset="0"/>
              </a:rPr>
              <a:t> Fund, 2015</a:t>
            </a:r>
          </a:p>
        </p:txBody>
      </p:sp>
    </p:spTree>
    <p:extLst>
      <p:ext uri="{BB962C8B-B14F-4D97-AF65-F5344CB8AC3E}">
        <p14:creationId xmlns:p14="http://schemas.microsoft.com/office/powerpoint/2010/main" val="4194615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C6911-9AA4-DAB8-15AF-D143DE69638D}"/>
              </a:ext>
            </a:extLst>
          </p:cNvPr>
          <p:cNvSpPr txBox="1">
            <a:spLocks/>
          </p:cNvSpPr>
          <p:nvPr/>
        </p:nvSpPr>
        <p:spPr>
          <a:xfrm>
            <a:off x="2315334" y="670060"/>
            <a:ext cx="8229600" cy="1143000"/>
          </a:xfrm>
          <a:prstGeom prst="rect">
            <a:avLst/>
          </a:prstGeom>
        </p:spPr>
        <p:txBody>
          <a:bodyPr/>
          <a:lstStyle/>
          <a:p>
            <a:pPr eaLnBrk="0" hangingPunct="0">
              <a:defRPr/>
            </a:pPr>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A inserção dos hospitais nas RAS </a:t>
            </a:r>
          </a:p>
        </p:txBody>
      </p:sp>
      <p:sp>
        <p:nvSpPr>
          <p:cNvPr id="3" name="Espaço Reservado para Conteúdo 2">
            <a:extLst>
              <a:ext uri="{FF2B5EF4-FFF2-40B4-BE49-F238E27FC236}">
                <a16:creationId xmlns:a16="http://schemas.microsoft.com/office/drawing/2014/main" id="{5FDEBC9E-5FC4-9D24-51F3-ED6F46166227}"/>
              </a:ext>
            </a:extLst>
          </p:cNvPr>
          <p:cNvSpPr txBox="1">
            <a:spLocks/>
          </p:cNvSpPr>
          <p:nvPr/>
        </p:nvSpPr>
        <p:spPr bwMode="auto">
          <a:xfrm>
            <a:off x="1975609" y="1667824"/>
            <a:ext cx="8229600" cy="4525962"/>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000" b="1" dirty="0" err="1">
                <a:latin typeface="Arial" charset="0"/>
                <a:cs typeface="Arial" charset="0"/>
              </a:rPr>
              <a:t>Transitar</a:t>
            </a:r>
            <a:r>
              <a:rPr lang="en-US" sz="2000" b="1" dirty="0">
                <a:latin typeface="Arial" charset="0"/>
                <a:cs typeface="Arial" charset="0"/>
              </a:rPr>
              <a:t> dos </a:t>
            </a:r>
            <a:r>
              <a:rPr lang="en-US" sz="2000" b="1" dirty="0" err="1">
                <a:latin typeface="Arial" charset="0"/>
                <a:cs typeface="Arial" charset="0"/>
              </a:rPr>
              <a:t>hospitais</a:t>
            </a:r>
            <a:r>
              <a:rPr lang="en-US" sz="2000" b="1" dirty="0">
                <a:latin typeface="Arial" charset="0"/>
                <a:cs typeface="Arial" charset="0"/>
              </a:rPr>
              <a:t> </a:t>
            </a:r>
            <a:r>
              <a:rPr lang="en-US" sz="2000" b="1" dirty="0" err="1">
                <a:latin typeface="Arial" charset="0"/>
                <a:cs typeface="Arial" charset="0"/>
              </a:rPr>
              <a:t>ilha</a:t>
            </a:r>
            <a:r>
              <a:rPr lang="en-US" sz="2000" b="1" dirty="0">
                <a:latin typeface="Arial" charset="0"/>
                <a:cs typeface="Arial" charset="0"/>
              </a:rPr>
              <a:t> </a:t>
            </a:r>
            <a:r>
              <a:rPr lang="en-US" sz="2000" b="1" dirty="0" err="1">
                <a:latin typeface="Arial" charset="0"/>
                <a:cs typeface="Arial" charset="0"/>
              </a:rPr>
              <a:t>estruturados</a:t>
            </a:r>
            <a:r>
              <a:rPr lang="en-US" sz="2000" b="1" dirty="0">
                <a:latin typeface="Arial" charset="0"/>
                <a:cs typeface="Arial" charset="0"/>
              </a:rPr>
              <a:t> </a:t>
            </a:r>
            <a:r>
              <a:rPr lang="en-US" sz="2000" b="1" dirty="0" err="1">
                <a:latin typeface="Arial" charset="0"/>
                <a:cs typeface="Arial" charset="0"/>
              </a:rPr>
              <a:t>como</a:t>
            </a:r>
            <a:r>
              <a:rPr lang="en-US" sz="2000" b="1" dirty="0">
                <a:latin typeface="Arial" charset="0"/>
                <a:cs typeface="Arial" charset="0"/>
              </a:rPr>
              <a:t> </a:t>
            </a:r>
            <a:r>
              <a:rPr lang="en-US" sz="2000" b="1" dirty="0" err="1">
                <a:latin typeface="Arial" charset="0"/>
                <a:cs typeface="Arial" charset="0"/>
              </a:rPr>
              <a:t>pontos</a:t>
            </a:r>
            <a:r>
              <a:rPr lang="en-US" sz="2000" b="1" dirty="0">
                <a:latin typeface="Arial" charset="0"/>
                <a:cs typeface="Arial" charset="0"/>
              </a:rPr>
              <a:t> de </a:t>
            </a:r>
            <a:r>
              <a:rPr lang="en-US" sz="2000" b="1" dirty="0" err="1">
                <a:latin typeface="Arial" charset="0"/>
                <a:cs typeface="Arial" charset="0"/>
              </a:rPr>
              <a:t>atenção</a:t>
            </a:r>
            <a:r>
              <a:rPr lang="en-US" sz="2000" b="1" dirty="0">
                <a:latin typeface="Arial" charset="0"/>
                <a:cs typeface="Arial" charset="0"/>
              </a:rPr>
              <a:t> </a:t>
            </a:r>
            <a:r>
              <a:rPr lang="en-US" sz="2000" b="1" dirty="0" err="1">
                <a:latin typeface="Arial" charset="0"/>
                <a:cs typeface="Arial" charset="0"/>
              </a:rPr>
              <a:t>isolados</a:t>
            </a:r>
            <a:r>
              <a:rPr lang="en-US" sz="2000" b="1" dirty="0">
                <a:latin typeface="Arial" charset="0"/>
                <a:cs typeface="Arial" charset="0"/>
              </a:rPr>
              <a:t> para a </a:t>
            </a:r>
            <a:r>
              <a:rPr lang="en-US" sz="2000" b="1" dirty="0" err="1">
                <a:latin typeface="Arial" charset="0"/>
                <a:cs typeface="Arial" charset="0"/>
              </a:rPr>
              <a:t>integração</a:t>
            </a:r>
            <a:r>
              <a:rPr lang="en-US" sz="2000" b="1" dirty="0">
                <a:latin typeface="Arial" charset="0"/>
                <a:cs typeface="Arial" charset="0"/>
              </a:rPr>
              <a:t> </a:t>
            </a:r>
            <a:r>
              <a:rPr lang="en-US" sz="2000" b="1" dirty="0" err="1">
                <a:latin typeface="Arial" charset="0"/>
                <a:cs typeface="Arial" charset="0"/>
              </a:rPr>
              <a:t>em</a:t>
            </a:r>
            <a:r>
              <a:rPr lang="en-US" sz="2000" b="1" dirty="0">
                <a:latin typeface="Arial" charset="0"/>
                <a:cs typeface="Arial" charset="0"/>
              </a:rPr>
              <a:t> RAS com</a:t>
            </a:r>
            <a:r>
              <a:rPr lang="en-US" sz="2000" b="1" dirty="0">
                <a:latin typeface="Arial" pitchFamily="34" charset="0"/>
                <a:cs typeface="Arial" pitchFamily="34" charset="0"/>
              </a:rPr>
              <a:t> </a:t>
            </a:r>
            <a:r>
              <a:rPr lang="en-US" sz="2000" b="1" dirty="0" err="1">
                <a:latin typeface="Arial" pitchFamily="34" charset="0"/>
                <a:cs typeface="Arial" pitchFamily="34" charset="0"/>
              </a:rPr>
              <a:t>foco</a:t>
            </a:r>
            <a:r>
              <a:rPr lang="en-US" sz="2000" b="1" dirty="0">
                <a:latin typeface="Arial" pitchFamily="34" charset="0"/>
                <a:cs typeface="Arial" pitchFamily="34" charset="0"/>
              </a:rPr>
              <a:t> </a:t>
            </a:r>
            <a:r>
              <a:rPr lang="en-US" sz="2000" b="1" dirty="0" err="1">
                <a:latin typeface="Arial" pitchFamily="34" charset="0"/>
                <a:ea typeface="+mn-ea"/>
                <a:cs typeface="Arial" pitchFamily="34" charset="0"/>
              </a:rPr>
              <a:t>na</a:t>
            </a:r>
            <a:r>
              <a:rPr lang="en-US" sz="2000" b="1" dirty="0">
                <a:latin typeface="Arial" pitchFamily="34" charset="0"/>
                <a:ea typeface="+mn-ea"/>
                <a:cs typeface="Arial" pitchFamily="34" charset="0"/>
              </a:rPr>
              <a:t> </a:t>
            </a:r>
            <a:r>
              <a:rPr lang="en-US" sz="2000" b="1" dirty="0" err="1">
                <a:latin typeface="Arial" pitchFamily="34" charset="0"/>
                <a:ea typeface="+mn-ea"/>
                <a:cs typeface="Arial" pitchFamily="34" charset="0"/>
              </a:rPr>
              <a:t>melhoria</a:t>
            </a:r>
            <a:r>
              <a:rPr lang="en-US" sz="2000" b="1" dirty="0">
                <a:latin typeface="Arial" pitchFamily="34" charset="0"/>
                <a:ea typeface="+mn-ea"/>
                <a:cs typeface="Arial" pitchFamily="34" charset="0"/>
              </a:rPr>
              <a:t> da </a:t>
            </a:r>
            <a:r>
              <a:rPr lang="en-US" sz="2000" b="1" dirty="0" err="1">
                <a:latin typeface="Arial" pitchFamily="34" charset="0"/>
                <a:ea typeface="+mn-ea"/>
                <a:cs typeface="Arial" pitchFamily="34" charset="0"/>
              </a:rPr>
              <a:t>saúde</a:t>
            </a:r>
            <a:r>
              <a:rPr lang="en-US" sz="2000" b="1" dirty="0">
                <a:latin typeface="Arial" pitchFamily="34" charset="0"/>
                <a:ea typeface="+mn-ea"/>
                <a:cs typeface="Arial" pitchFamily="34" charset="0"/>
              </a:rPr>
              <a:t> da </a:t>
            </a:r>
            <a:r>
              <a:rPr lang="en-US" sz="2000" b="1" dirty="0" err="1">
                <a:latin typeface="Arial" pitchFamily="34" charset="0"/>
                <a:ea typeface="+mn-ea"/>
                <a:cs typeface="Arial" pitchFamily="34" charset="0"/>
              </a:rPr>
              <a:t>população</a:t>
            </a:r>
            <a:r>
              <a:rPr lang="en-US" sz="2000" b="1" dirty="0">
                <a:latin typeface="Arial" pitchFamily="34" charset="0"/>
                <a:ea typeface="+mn-ea"/>
                <a:cs typeface="Arial" pitchFamily="34" charset="0"/>
              </a:rPr>
              <a:t> </a:t>
            </a:r>
            <a:endParaRPr lang="en-US" sz="2000" b="1" dirty="0">
              <a:latin typeface="Arial" charset="0"/>
              <a:cs typeface="Arial" charset="0"/>
            </a:endParaRPr>
          </a:p>
          <a:p>
            <a:pPr marL="342900" indent="-342900" eaLnBrk="0" hangingPunct="0">
              <a:spcBef>
                <a:spcPct val="20000"/>
              </a:spcBef>
              <a:buFont typeface="Arial" charset="0"/>
              <a:buChar char="•"/>
            </a:pPr>
            <a:r>
              <a:rPr lang="en-US" sz="2000" b="1" dirty="0">
                <a:latin typeface="Arial" charset="0"/>
                <a:cs typeface="Arial" charset="0"/>
              </a:rPr>
              <a:t>Mover-se de um </a:t>
            </a:r>
            <a:r>
              <a:rPr lang="en-US" sz="2000" b="1" dirty="0" err="1">
                <a:latin typeface="Arial" charset="0"/>
                <a:cs typeface="Arial" charset="0"/>
              </a:rPr>
              <a:t>enfoque</a:t>
            </a:r>
            <a:r>
              <a:rPr lang="en-US" sz="2000" b="1" dirty="0">
                <a:latin typeface="Arial" charset="0"/>
                <a:cs typeface="Arial" charset="0"/>
              </a:rPr>
              <a:t> </a:t>
            </a:r>
            <a:r>
              <a:rPr lang="en-US" sz="2000" b="1" dirty="0" err="1">
                <a:latin typeface="Arial" charset="0"/>
                <a:cs typeface="Arial" charset="0"/>
              </a:rPr>
              <a:t>intraorganizacional</a:t>
            </a:r>
            <a:r>
              <a:rPr lang="en-US" sz="2000" b="1" dirty="0">
                <a:latin typeface="Arial" charset="0"/>
                <a:cs typeface="Arial" charset="0"/>
              </a:rPr>
              <a:t> para </a:t>
            </a:r>
            <a:r>
              <a:rPr lang="en-US" sz="2000" b="1" dirty="0" err="1">
                <a:latin typeface="Arial" charset="0"/>
                <a:cs typeface="Arial" charset="0"/>
              </a:rPr>
              <a:t>uma</a:t>
            </a:r>
            <a:r>
              <a:rPr lang="en-US" sz="2000" b="1" dirty="0">
                <a:latin typeface="Arial" charset="0"/>
                <a:cs typeface="Arial" charset="0"/>
              </a:rPr>
              <a:t> </a:t>
            </a:r>
            <a:r>
              <a:rPr lang="en-US" sz="2000" b="1" dirty="0" err="1">
                <a:latin typeface="Arial" charset="0"/>
                <a:cs typeface="Arial" charset="0"/>
              </a:rPr>
              <a:t>perspectiva</a:t>
            </a:r>
            <a:r>
              <a:rPr lang="en-US" sz="2000" b="1" dirty="0">
                <a:latin typeface="Arial" charset="0"/>
                <a:cs typeface="Arial" charset="0"/>
              </a:rPr>
              <a:t> </a:t>
            </a:r>
            <a:r>
              <a:rPr lang="en-US" sz="2000" b="1" dirty="0" err="1">
                <a:latin typeface="Arial" charset="0"/>
                <a:cs typeface="Arial" charset="0"/>
              </a:rPr>
              <a:t>sistêmica</a:t>
            </a:r>
            <a:endParaRPr lang="en-US" sz="2000" b="1" dirty="0">
              <a:latin typeface="Arial" charset="0"/>
              <a:cs typeface="Arial" charset="0"/>
            </a:endParaRPr>
          </a:p>
          <a:p>
            <a:pPr marL="342900" indent="-342900" eaLnBrk="0" hangingPunct="0">
              <a:spcBef>
                <a:spcPct val="20000"/>
              </a:spcBef>
              <a:buFont typeface="Arial" charset="0"/>
              <a:buChar char="•"/>
            </a:pPr>
            <a:r>
              <a:rPr lang="en-US" sz="2000" b="1" dirty="0" err="1">
                <a:latin typeface="Arial" charset="0"/>
                <a:cs typeface="Arial" charset="0"/>
              </a:rPr>
              <a:t>Trabalhar</a:t>
            </a:r>
            <a:r>
              <a:rPr lang="en-US" sz="2000" b="1" dirty="0">
                <a:latin typeface="Arial" charset="0"/>
                <a:cs typeface="Arial" charset="0"/>
              </a:rPr>
              <a:t> </a:t>
            </a:r>
            <a:r>
              <a:rPr lang="en-US" sz="2000" b="1" dirty="0" err="1">
                <a:latin typeface="Arial" charset="0"/>
                <a:cs typeface="Arial" charset="0"/>
              </a:rPr>
              <a:t>mais</a:t>
            </a:r>
            <a:r>
              <a:rPr lang="en-US" sz="2000" b="1" dirty="0">
                <a:latin typeface="Arial" charset="0"/>
                <a:cs typeface="Arial" charset="0"/>
              </a:rPr>
              <a:t> </a:t>
            </a:r>
            <a:r>
              <a:rPr lang="en-US" sz="2000" b="1" dirty="0" err="1">
                <a:latin typeface="Arial" charset="0"/>
                <a:cs typeface="Arial" charset="0"/>
              </a:rPr>
              <a:t>proximamente</a:t>
            </a:r>
            <a:r>
              <a:rPr lang="en-US" sz="2000" b="1" dirty="0">
                <a:latin typeface="Arial" charset="0"/>
                <a:cs typeface="Arial" charset="0"/>
              </a:rPr>
              <a:t> com </a:t>
            </a:r>
            <a:r>
              <a:rPr lang="en-US" sz="2000" b="1" dirty="0" err="1">
                <a:latin typeface="Arial" charset="0"/>
                <a:cs typeface="Arial" charset="0"/>
              </a:rPr>
              <a:t>parceiros</a:t>
            </a:r>
            <a:r>
              <a:rPr lang="en-US" sz="2000" b="1" dirty="0">
                <a:latin typeface="Arial" charset="0"/>
                <a:cs typeface="Arial" charset="0"/>
              </a:rPr>
              <a:t> </a:t>
            </a:r>
            <a:r>
              <a:rPr lang="en-US" sz="2000" b="1" dirty="0" err="1">
                <a:latin typeface="Arial" charset="0"/>
                <a:cs typeface="Arial" charset="0"/>
              </a:rPr>
              <a:t>locais</a:t>
            </a:r>
            <a:r>
              <a:rPr lang="en-US" sz="2000" b="1" dirty="0">
                <a:latin typeface="Arial" charset="0"/>
                <a:cs typeface="Arial" charset="0"/>
              </a:rPr>
              <a:t>, </a:t>
            </a:r>
            <a:r>
              <a:rPr lang="en-US" sz="2000" b="1" dirty="0" err="1">
                <a:latin typeface="Arial" charset="0"/>
                <a:cs typeface="Arial" charset="0"/>
              </a:rPr>
              <a:t>especialmente</a:t>
            </a:r>
            <a:r>
              <a:rPr lang="en-US" sz="2000" b="1" dirty="0">
                <a:latin typeface="Arial" charset="0"/>
                <a:cs typeface="Arial" charset="0"/>
              </a:rPr>
              <a:t> com a APS e com </a:t>
            </a:r>
            <a:r>
              <a:rPr lang="en-US" sz="2000" b="1" dirty="0" err="1">
                <a:latin typeface="Arial" charset="0"/>
                <a:cs typeface="Arial" charset="0"/>
              </a:rPr>
              <a:t>os</a:t>
            </a:r>
            <a:r>
              <a:rPr lang="en-US" sz="2000" b="1" dirty="0">
                <a:latin typeface="Arial" charset="0"/>
                <a:cs typeface="Arial" charset="0"/>
              </a:rPr>
              <a:t> </a:t>
            </a:r>
            <a:r>
              <a:rPr lang="en-US" sz="2000" b="1" dirty="0" err="1">
                <a:latin typeface="Arial" charset="0"/>
                <a:cs typeface="Arial" charset="0"/>
              </a:rPr>
              <a:t>serviços</a:t>
            </a:r>
            <a:r>
              <a:rPr lang="en-US" sz="2000" b="1" dirty="0">
                <a:latin typeface="Arial" charset="0"/>
                <a:cs typeface="Arial" charset="0"/>
              </a:rPr>
              <a:t> de </a:t>
            </a:r>
            <a:r>
              <a:rPr lang="en-US" sz="2000" b="1" dirty="0" err="1">
                <a:latin typeface="Arial" charset="0"/>
                <a:cs typeface="Arial" charset="0"/>
              </a:rPr>
              <a:t>assistência</a:t>
            </a:r>
            <a:r>
              <a:rPr lang="en-US" sz="2000" b="1" dirty="0">
                <a:latin typeface="Arial" charset="0"/>
                <a:cs typeface="Arial" charset="0"/>
              </a:rPr>
              <a:t> social</a:t>
            </a:r>
          </a:p>
          <a:p>
            <a:pPr marL="342900" indent="-342900" eaLnBrk="0" hangingPunct="0">
              <a:spcBef>
                <a:spcPct val="20000"/>
              </a:spcBef>
              <a:buFont typeface="Arial" charset="0"/>
              <a:buChar char="•"/>
            </a:pPr>
            <a:r>
              <a:rPr lang="en-US" sz="2000" b="1" dirty="0" err="1">
                <a:latin typeface="Arial" charset="0"/>
                <a:cs typeface="Arial" charset="0"/>
              </a:rPr>
              <a:t>Operar</a:t>
            </a:r>
            <a:r>
              <a:rPr lang="en-US" sz="2000" b="1" dirty="0">
                <a:latin typeface="Arial" charset="0"/>
                <a:cs typeface="Arial" charset="0"/>
              </a:rPr>
              <a:t> com </a:t>
            </a:r>
            <a:r>
              <a:rPr lang="en-US" sz="2000" b="1" dirty="0" err="1">
                <a:latin typeface="Arial" charset="0"/>
                <a:cs typeface="Arial" charset="0"/>
              </a:rPr>
              <a:t>integração</a:t>
            </a:r>
            <a:r>
              <a:rPr lang="en-US" sz="2000" b="1" dirty="0">
                <a:latin typeface="Arial" charset="0"/>
                <a:cs typeface="Arial" charset="0"/>
              </a:rPr>
              <a:t> vertical com outros </a:t>
            </a:r>
            <a:r>
              <a:rPr lang="en-US" sz="2000" b="1" dirty="0" err="1">
                <a:latin typeface="Arial" charset="0"/>
                <a:cs typeface="Arial" charset="0"/>
              </a:rPr>
              <a:t>equipamentos</a:t>
            </a:r>
            <a:r>
              <a:rPr lang="en-US" sz="2000" b="1" dirty="0">
                <a:latin typeface="Arial" charset="0"/>
                <a:cs typeface="Arial" charset="0"/>
              </a:rPr>
              <a:t> de </a:t>
            </a:r>
            <a:r>
              <a:rPr lang="en-US" sz="2000" b="1" dirty="0" err="1">
                <a:latin typeface="Arial" charset="0"/>
                <a:cs typeface="Arial" charset="0"/>
              </a:rPr>
              <a:t>saúde</a:t>
            </a:r>
            <a:r>
              <a:rPr lang="en-US" sz="2000" b="1" dirty="0">
                <a:latin typeface="Arial" charset="0"/>
                <a:cs typeface="Arial" charset="0"/>
              </a:rPr>
              <a:t> </a:t>
            </a:r>
            <a:r>
              <a:rPr lang="en-US" sz="2000" b="1" dirty="0" err="1">
                <a:latin typeface="Arial" charset="0"/>
                <a:cs typeface="Arial" charset="0"/>
              </a:rPr>
              <a:t>compondo</a:t>
            </a:r>
            <a:r>
              <a:rPr lang="en-US" sz="2000" b="1" dirty="0">
                <a:latin typeface="Arial" charset="0"/>
                <a:cs typeface="Arial" charset="0"/>
              </a:rPr>
              <a:t> RAS e </a:t>
            </a:r>
            <a:r>
              <a:rPr lang="en-US" sz="2000" b="1" dirty="0" err="1">
                <a:latin typeface="Arial" charset="0"/>
                <a:cs typeface="Arial" charset="0"/>
              </a:rPr>
              <a:t>rompendo</a:t>
            </a:r>
            <a:r>
              <a:rPr lang="en-US" sz="2000" b="1" dirty="0">
                <a:latin typeface="Arial" charset="0"/>
                <a:cs typeface="Arial" charset="0"/>
              </a:rPr>
              <a:t> </a:t>
            </a:r>
            <a:r>
              <a:rPr lang="en-US" sz="2000" b="1" dirty="0" err="1">
                <a:latin typeface="Arial" charset="0"/>
                <a:cs typeface="Arial" charset="0"/>
              </a:rPr>
              <a:t>os</a:t>
            </a:r>
            <a:r>
              <a:rPr lang="en-US" sz="2000" b="1" dirty="0">
                <a:latin typeface="Arial" charset="0"/>
                <a:cs typeface="Arial" charset="0"/>
              </a:rPr>
              <a:t> </a:t>
            </a:r>
            <a:r>
              <a:rPr lang="en-US" sz="2000" b="1" dirty="0" err="1">
                <a:latin typeface="Arial" charset="0"/>
                <a:cs typeface="Arial" charset="0"/>
              </a:rPr>
              <a:t>limites</a:t>
            </a:r>
            <a:r>
              <a:rPr lang="en-US" sz="2000" b="1" dirty="0">
                <a:latin typeface="Arial" charset="0"/>
                <a:cs typeface="Arial" charset="0"/>
              </a:rPr>
              <a:t> </a:t>
            </a:r>
            <a:r>
              <a:rPr lang="en-US" sz="2000" b="1" dirty="0" err="1">
                <a:latin typeface="Arial" charset="0"/>
                <a:cs typeface="Arial" charset="0"/>
              </a:rPr>
              <a:t>organizacionais</a:t>
            </a:r>
            <a:endParaRPr lang="en-US" sz="2000" b="1" dirty="0">
              <a:latin typeface="Arial" charset="0"/>
              <a:cs typeface="Arial" charset="0"/>
            </a:endParaRPr>
          </a:p>
          <a:p>
            <a:pPr marL="342900" indent="-342900" eaLnBrk="0" hangingPunct="0">
              <a:spcBef>
                <a:spcPct val="20000"/>
              </a:spcBef>
              <a:buFont typeface="Arial" charset="0"/>
              <a:buChar char="•"/>
            </a:pPr>
            <a:r>
              <a:rPr lang="en-US" sz="2000" b="1" dirty="0" err="1">
                <a:latin typeface="Arial" charset="0"/>
                <a:cs typeface="Arial" charset="0"/>
              </a:rPr>
              <a:t>Operar</a:t>
            </a:r>
            <a:r>
              <a:rPr lang="en-US" sz="2000" b="1" dirty="0">
                <a:latin typeface="Arial" charset="0"/>
                <a:cs typeface="Arial" charset="0"/>
              </a:rPr>
              <a:t> com </a:t>
            </a:r>
            <a:r>
              <a:rPr lang="en-US" sz="2000" b="1" dirty="0" err="1">
                <a:latin typeface="Arial" charset="0"/>
                <a:cs typeface="Arial" charset="0"/>
              </a:rPr>
              <a:t>integração</a:t>
            </a:r>
            <a:r>
              <a:rPr lang="en-US" sz="2000" b="1" dirty="0">
                <a:latin typeface="Arial" charset="0"/>
                <a:cs typeface="Arial" charset="0"/>
              </a:rPr>
              <a:t> horizontal com outros </a:t>
            </a:r>
            <a:r>
              <a:rPr lang="en-US" sz="2000" b="1" dirty="0" err="1">
                <a:latin typeface="Arial" charset="0"/>
                <a:cs typeface="Arial" charset="0"/>
              </a:rPr>
              <a:t>hospitais</a:t>
            </a:r>
            <a:r>
              <a:rPr lang="en-US" sz="2000" b="1" dirty="0">
                <a:latin typeface="Arial" charset="0"/>
                <a:cs typeface="Arial" charset="0"/>
              </a:rPr>
              <a:t>, </a:t>
            </a:r>
            <a:r>
              <a:rPr lang="en-US" sz="2000" b="1" dirty="0" err="1">
                <a:latin typeface="Arial" charset="0"/>
                <a:cs typeface="Arial" charset="0"/>
              </a:rPr>
              <a:t>especialmente</a:t>
            </a:r>
            <a:r>
              <a:rPr lang="en-US" sz="2000" b="1" dirty="0">
                <a:latin typeface="Arial" charset="0"/>
                <a:cs typeface="Arial" charset="0"/>
              </a:rPr>
              <a:t> com </a:t>
            </a:r>
            <a:r>
              <a:rPr lang="en-US" sz="2000" b="1" dirty="0" err="1">
                <a:latin typeface="Arial" charset="0"/>
                <a:cs typeface="Arial" charset="0"/>
              </a:rPr>
              <a:t>hospitais</a:t>
            </a:r>
            <a:r>
              <a:rPr lang="en-US" sz="2000" b="1" dirty="0">
                <a:latin typeface="Arial" charset="0"/>
                <a:cs typeface="Arial" charset="0"/>
              </a:rPr>
              <a:t> de </a:t>
            </a:r>
            <a:r>
              <a:rPr lang="en-US" sz="2000" b="1" dirty="0" err="1">
                <a:latin typeface="Arial" charset="0"/>
                <a:cs typeface="Arial" charset="0"/>
              </a:rPr>
              <a:t>cuidados</a:t>
            </a:r>
            <a:r>
              <a:rPr lang="en-US" sz="2000" b="1" dirty="0">
                <a:latin typeface="Arial" charset="0"/>
                <a:cs typeface="Arial" charset="0"/>
              </a:rPr>
              <a:t> </a:t>
            </a:r>
            <a:r>
              <a:rPr lang="en-US" sz="2000" b="1" dirty="0" err="1">
                <a:latin typeface="Arial" charset="0"/>
                <a:cs typeface="Arial" charset="0"/>
              </a:rPr>
              <a:t>continuados</a:t>
            </a:r>
            <a:endParaRPr lang="en-US" sz="2000" b="1" dirty="0">
              <a:latin typeface="Arial" charset="0"/>
              <a:cs typeface="Arial" charset="0"/>
            </a:endParaRPr>
          </a:p>
          <a:p>
            <a:pPr marL="342900" indent="-342900" eaLnBrk="0" hangingPunct="0">
              <a:spcBef>
                <a:spcPct val="20000"/>
              </a:spcBef>
              <a:buFont typeface="Arial" charset="0"/>
              <a:buChar char="•"/>
            </a:pPr>
            <a:endParaRPr lang="en-US" sz="2100" b="1" dirty="0">
              <a:latin typeface="Arial" charset="0"/>
              <a:cs typeface="Arial" charset="0"/>
            </a:endParaRPr>
          </a:p>
        </p:txBody>
      </p:sp>
      <p:sp>
        <p:nvSpPr>
          <p:cNvPr id="7" name="CaixaDeTexto 6">
            <a:extLst>
              <a:ext uri="{FF2B5EF4-FFF2-40B4-BE49-F238E27FC236}">
                <a16:creationId xmlns:a16="http://schemas.microsoft.com/office/drawing/2014/main" id="{821C7A5C-5426-2E1B-FDE5-CCF322CDBB4E}"/>
              </a:ext>
            </a:extLst>
          </p:cNvPr>
          <p:cNvSpPr txBox="1">
            <a:spLocks noChangeArrowheads="1"/>
          </p:cNvSpPr>
          <p:nvPr/>
        </p:nvSpPr>
        <p:spPr bwMode="auto">
          <a:xfrm>
            <a:off x="2315334" y="6398753"/>
            <a:ext cx="7993062" cy="338554"/>
          </a:xfrm>
          <a:prstGeom prst="rect">
            <a:avLst/>
          </a:prstGeom>
          <a:noFill/>
          <a:ln w="9525">
            <a:noFill/>
            <a:miter lim="800000"/>
            <a:headEnd/>
            <a:tailEnd/>
          </a:ln>
        </p:spPr>
        <p:txBody>
          <a:bodyPr>
            <a:spAutoFit/>
          </a:bodyPr>
          <a:lstStyle/>
          <a:p>
            <a:r>
              <a:rPr lang="pt-BR" sz="800" dirty="0">
                <a:latin typeface="Arial" charset="0"/>
                <a:cs typeface="Arial" charset="0"/>
              </a:rPr>
              <a:t>Fonte: </a:t>
            </a:r>
            <a:r>
              <a:rPr lang="pt-BR" sz="800" dirty="0" err="1">
                <a:latin typeface="Arial" charset="0"/>
                <a:cs typeface="Arial" charset="0"/>
              </a:rPr>
              <a:t>Naylor</a:t>
            </a:r>
            <a:r>
              <a:rPr lang="pt-BR" sz="800" dirty="0">
                <a:latin typeface="Arial" charset="0"/>
                <a:cs typeface="Arial" charset="0"/>
              </a:rPr>
              <a:t> C, </a:t>
            </a:r>
            <a:r>
              <a:rPr lang="pt-BR" sz="800" dirty="0" err="1">
                <a:latin typeface="Arial" charset="0"/>
                <a:cs typeface="Arial" charset="0"/>
              </a:rPr>
              <a:t>Aldewieck</a:t>
            </a:r>
            <a:r>
              <a:rPr lang="pt-BR" sz="800" dirty="0">
                <a:latin typeface="Arial" charset="0"/>
                <a:cs typeface="Arial" charset="0"/>
              </a:rPr>
              <a:t> H, </a:t>
            </a:r>
            <a:r>
              <a:rPr lang="pt-BR" sz="800" dirty="0" err="1">
                <a:latin typeface="Arial" charset="0"/>
                <a:cs typeface="Arial" charset="0"/>
              </a:rPr>
              <a:t>Honeyman</a:t>
            </a:r>
            <a:r>
              <a:rPr lang="pt-BR" sz="800" dirty="0">
                <a:latin typeface="Arial" charset="0"/>
                <a:cs typeface="Arial" charset="0"/>
              </a:rPr>
              <a:t> M. </a:t>
            </a:r>
            <a:r>
              <a:rPr lang="pt-BR" sz="800" dirty="0" err="1">
                <a:latin typeface="Arial" charset="0"/>
                <a:cs typeface="Arial" charset="0"/>
              </a:rPr>
              <a:t>Acute</a:t>
            </a:r>
            <a:r>
              <a:rPr lang="pt-BR" sz="800" dirty="0">
                <a:latin typeface="Arial" charset="0"/>
                <a:cs typeface="Arial" charset="0"/>
              </a:rPr>
              <a:t> </a:t>
            </a:r>
            <a:r>
              <a:rPr lang="pt-BR" sz="800" dirty="0" err="1">
                <a:latin typeface="Arial" charset="0"/>
                <a:cs typeface="Arial" charset="0"/>
              </a:rPr>
              <a:t>hospitals</a:t>
            </a:r>
            <a:r>
              <a:rPr lang="pt-BR" sz="800" dirty="0">
                <a:latin typeface="Arial" charset="0"/>
                <a:cs typeface="Arial" charset="0"/>
              </a:rPr>
              <a:t> </a:t>
            </a:r>
            <a:r>
              <a:rPr lang="pt-BR" sz="800" dirty="0" err="1">
                <a:latin typeface="Arial" charset="0"/>
                <a:cs typeface="Arial" charset="0"/>
              </a:rPr>
              <a:t>and</a:t>
            </a:r>
            <a:r>
              <a:rPr lang="pt-BR" sz="800" dirty="0">
                <a:latin typeface="Arial" charset="0"/>
                <a:cs typeface="Arial" charset="0"/>
              </a:rPr>
              <a:t> </a:t>
            </a:r>
            <a:r>
              <a:rPr lang="pt-BR" sz="800" dirty="0" err="1">
                <a:latin typeface="Arial" charset="0"/>
                <a:cs typeface="Arial" charset="0"/>
              </a:rPr>
              <a:t>integrated</a:t>
            </a:r>
            <a:r>
              <a:rPr lang="pt-BR" sz="800" dirty="0">
                <a:latin typeface="Arial" charset="0"/>
                <a:cs typeface="Arial" charset="0"/>
              </a:rPr>
              <a:t> </a:t>
            </a:r>
            <a:r>
              <a:rPr lang="pt-BR" sz="800" dirty="0" err="1">
                <a:latin typeface="Arial" charset="0"/>
                <a:cs typeface="Arial" charset="0"/>
              </a:rPr>
              <a:t>care</a:t>
            </a:r>
            <a:r>
              <a:rPr lang="pt-BR" sz="800" dirty="0">
                <a:latin typeface="Arial" charset="0"/>
                <a:cs typeface="Arial" charset="0"/>
              </a:rPr>
              <a:t>: </a:t>
            </a:r>
            <a:r>
              <a:rPr lang="pt-BR" sz="800" dirty="0" err="1">
                <a:latin typeface="Arial" charset="0"/>
                <a:cs typeface="Arial" charset="0"/>
              </a:rPr>
              <a:t>from</a:t>
            </a:r>
            <a:r>
              <a:rPr lang="pt-BR" sz="800" dirty="0">
                <a:latin typeface="Arial" charset="0"/>
                <a:cs typeface="Arial" charset="0"/>
              </a:rPr>
              <a:t> </a:t>
            </a:r>
            <a:r>
              <a:rPr lang="pt-BR" sz="800" dirty="0" err="1">
                <a:latin typeface="Arial" charset="0"/>
                <a:cs typeface="Arial" charset="0"/>
              </a:rPr>
              <a:t>hospitals</a:t>
            </a:r>
            <a:r>
              <a:rPr lang="pt-BR" sz="800" dirty="0">
                <a:latin typeface="Arial" charset="0"/>
                <a:cs typeface="Arial" charset="0"/>
              </a:rPr>
              <a:t> </a:t>
            </a:r>
            <a:r>
              <a:rPr lang="pt-BR" sz="800" dirty="0" err="1">
                <a:latin typeface="Arial" charset="0"/>
                <a:cs typeface="Arial" charset="0"/>
              </a:rPr>
              <a:t>to</a:t>
            </a:r>
            <a:r>
              <a:rPr lang="pt-BR" sz="800" dirty="0">
                <a:latin typeface="Arial" charset="0"/>
                <a:cs typeface="Arial" charset="0"/>
              </a:rPr>
              <a:t> </a:t>
            </a:r>
            <a:r>
              <a:rPr lang="pt-BR" sz="800" dirty="0" err="1">
                <a:latin typeface="Arial" charset="0"/>
                <a:cs typeface="Arial" charset="0"/>
              </a:rPr>
              <a:t>health</a:t>
            </a:r>
            <a:r>
              <a:rPr lang="pt-BR" sz="800" dirty="0">
                <a:latin typeface="Arial" charset="0"/>
                <a:cs typeface="Arial" charset="0"/>
              </a:rPr>
              <a:t> systems. London: The </a:t>
            </a:r>
            <a:r>
              <a:rPr lang="pt-BR" sz="800" dirty="0" err="1">
                <a:latin typeface="Arial" charset="0"/>
                <a:cs typeface="Arial" charset="0"/>
              </a:rPr>
              <a:t>King´s</a:t>
            </a:r>
            <a:r>
              <a:rPr lang="pt-BR" sz="800" dirty="0">
                <a:latin typeface="Arial" charset="0"/>
                <a:cs typeface="Arial" charset="0"/>
              </a:rPr>
              <a:t> Fund; 2015                                        Mendes EV. Desafios do SUS. Brasília: </a:t>
            </a:r>
            <a:r>
              <a:rPr lang="pt-BR" sz="800" dirty="0" err="1">
                <a:latin typeface="Arial" charset="0"/>
                <a:cs typeface="Arial" charset="0"/>
              </a:rPr>
              <a:t>Conseljho</a:t>
            </a:r>
            <a:r>
              <a:rPr lang="pt-BR" sz="800" dirty="0">
                <a:latin typeface="Arial" charset="0"/>
                <a:cs typeface="Arial" charset="0"/>
              </a:rPr>
              <a:t> Nacional de secretários de Saúde; 2019</a:t>
            </a:r>
          </a:p>
        </p:txBody>
      </p:sp>
    </p:spTree>
    <p:extLst>
      <p:ext uri="{BB962C8B-B14F-4D97-AF65-F5344CB8AC3E}">
        <p14:creationId xmlns:p14="http://schemas.microsoft.com/office/powerpoint/2010/main" val="3439000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C6911-9AA4-DAB8-15AF-D143DE69638D}"/>
              </a:ext>
            </a:extLst>
          </p:cNvPr>
          <p:cNvSpPr txBox="1">
            <a:spLocks/>
          </p:cNvSpPr>
          <p:nvPr/>
        </p:nvSpPr>
        <p:spPr>
          <a:xfrm>
            <a:off x="2315334" y="670060"/>
            <a:ext cx="8229600" cy="1143000"/>
          </a:xfrm>
          <a:prstGeom prst="rect">
            <a:avLst/>
          </a:prstGeom>
        </p:spPr>
        <p:txBody>
          <a:bodyPr/>
          <a:lstStyle/>
          <a:p>
            <a:pPr eaLnBrk="0" hangingPunct="0">
              <a:defRPr/>
            </a:pPr>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A inserção dos hospitais nas RAS </a:t>
            </a:r>
          </a:p>
        </p:txBody>
      </p:sp>
      <p:sp>
        <p:nvSpPr>
          <p:cNvPr id="3" name="Espaço Reservado para Conteúdo 2">
            <a:extLst>
              <a:ext uri="{FF2B5EF4-FFF2-40B4-BE49-F238E27FC236}">
                <a16:creationId xmlns:a16="http://schemas.microsoft.com/office/drawing/2014/main" id="{5FDEBC9E-5FC4-9D24-51F3-ED6F46166227}"/>
              </a:ext>
            </a:extLst>
          </p:cNvPr>
          <p:cNvSpPr txBox="1">
            <a:spLocks/>
          </p:cNvSpPr>
          <p:nvPr/>
        </p:nvSpPr>
        <p:spPr bwMode="auto">
          <a:xfrm>
            <a:off x="1975609" y="1667824"/>
            <a:ext cx="8229600" cy="4525962"/>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000" b="1" dirty="0" err="1">
                <a:latin typeface="Arial" charset="0"/>
                <a:cs typeface="Arial" charset="0"/>
              </a:rPr>
              <a:t>Transitar</a:t>
            </a:r>
            <a:r>
              <a:rPr lang="en-US" sz="2000" b="1" dirty="0">
                <a:latin typeface="Arial" charset="0"/>
                <a:cs typeface="Arial" charset="0"/>
              </a:rPr>
              <a:t> dos </a:t>
            </a:r>
            <a:r>
              <a:rPr lang="en-US" sz="2000" b="1" dirty="0" err="1">
                <a:latin typeface="Arial" charset="0"/>
                <a:cs typeface="Arial" charset="0"/>
              </a:rPr>
              <a:t>hospitais</a:t>
            </a:r>
            <a:r>
              <a:rPr lang="en-US" sz="2000" b="1" dirty="0">
                <a:latin typeface="Arial" charset="0"/>
                <a:cs typeface="Arial" charset="0"/>
              </a:rPr>
              <a:t> </a:t>
            </a:r>
            <a:r>
              <a:rPr lang="en-US" sz="2000" b="1" dirty="0" err="1">
                <a:latin typeface="Arial" charset="0"/>
                <a:cs typeface="Arial" charset="0"/>
              </a:rPr>
              <a:t>ilha</a:t>
            </a:r>
            <a:r>
              <a:rPr lang="en-US" sz="2000" b="1" dirty="0">
                <a:latin typeface="Arial" charset="0"/>
                <a:cs typeface="Arial" charset="0"/>
              </a:rPr>
              <a:t> </a:t>
            </a:r>
            <a:r>
              <a:rPr lang="en-US" sz="2000" b="1" dirty="0" err="1">
                <a:latin typeface="Arial" charset="0"/>
                <a:cs typeface="Arial" charset="0"/>
              </a:rPr>
              <a:t>estruturados</a:t>
            </a:r>
            <a:r>
              <a:rPr lang="en-US" sz="2000" b="1" dirty="0">
                <a:latin typeface="Arial" charset="0"/>
                <a:cs typeface="Arial" charset="0"/>
              </a:rPr>
              <a:t> </a:t>
            </a:r>
            <a:r>
              <a:rPr lang="en-US" sz="2000" b="1" dirty="0" err="1">
                <a:latin typeface="Arial" charset="0"/>
                <a:cs typeface="Arial" charset="0"/>
              </a:rPr>
              <a:t>como</a:t>
            </a:r>
            <a:r>
              <a:rPr lang="en-US" sz="2000" b="1" dirty="0">
                <a:latin typeface="Arial" charset="0"/>
                <a:cs typeface="Arial" charset="0"/>
              </a:rPr>
              <a:t> </a:t>
            </a:r>
            <a:r>
              <a:rPr lang="en-US" sz="2000" b="1" dirty="0" err="1">
                <a:latin typeface="Arial" charset="0"/>
                <a:cs typeface="Arial" charset="0"/>
              </a:rPr>
              <a:t>pontos</a:t>
            </a:r>
            <a:r>
              <a:rPr lang="en-US" sz="2000" b="1" dirty="0">
                <a:latin typeface="Arial" charset="0"/>
                <a:cs typeface="Arial" charset="0"/>
              </a:rPr>
              <a:t> de </a:t>
            </a:r>
            <a:r>
              <a:rPr lang="en-US" sz="2000" b="1" dirty="0" err="1">
                <a:latin typeface="Arial" charset="0"/>
                <a:cs typeface="Arial" charset="0"/>
              </a:rPr>
              <a:t>atenção</a:t>
            </a:r>
            <a:r>
              <a:rPr lang="en-US" sz="2000" b="1" dirty="0">
                <a:latin typeface="Arial" charset="0"/>
                <a:cs typeface="Arial" charset="0"/>
              </a:rPr>
              <a:t> </a:t>
            </a:r>
            <a:r>
              <a:rPr lang="en-US" sz="2000" b="1" dirty="0" err="1">
                <a:latin typeface="Arial" charset="0"/>
                <a:cs typeface="Arial" charset="0"/>
              </a:rPr>
              <a:t>isolados</a:t>
            </a:r>
            <a:r>
              <a:rPr lang="en-US" sz="2000" b="1" dirty="0">
                <a:latin typeface="Arial" charset="0"/>
                <a:cs typeface="Arial" charset="0"/>
              </a:rPr>
              <a:t> para a </a:t>
            </a:r>
            <a:r>
              <a:rPr lang="en-US" sz="2000" b="1" dirty="0" err="1">
                <a:latin typeface="Arial" charset="0"/>
                <a:cs typeface="Arial" charset="0"/>
              </a:rPr>
              <a:t>integração</a:t>
            </a:r>
            <a:r>
              <a:rPr lang="en-US" sz="2000" b="1" dirty="0">
                <a:latin typeface="Arial" charset="0"/>
                <a:cs typeface="Arial" charset="0"/>
              </a:rPr>
              <a:t> </a:t>
            </a:r>
            <a:r>
              <a:rPr lang="en-US" sz="2000" b="1" dirty="0" err="1">
                <a:latin typeface="Arial" charset="0"/>
                <a:cs typeface="Arial" charset="0"/>
              </a:rPr>
              <a:t>em</a:t>
            </a:r>
            <a:r>
              <a:rPr lang="en-US" sz="2000" b="1" dirty="0">
                <a:latin typeface="Arial" charset="0"/>
                <a:cs typeface="Arial" charset="0"/>
              </a:rPr>
              <a:t> RAS com</a:t>
            </a:r>
            <a:r>
              <a:rPr lang="en-US" sz="2000" b="1" dirty="0">
                <a:latin typeface="Arial" pitchFamily="34" charset="0"/>
                <a:cs typeface="Arial" pitchFamily="34" charset="0"/>
              </a:rPr>
              <a:t> </a:t>
            </a:r>
            <a:r>
              <a:rPr lang="en-US" sz="2000" b="1" dirty="0" err="1">
                <a:latin typeface="Arial" pitchFamily="34" charset="0"/>
                <a:cs typeface="Arial" pitchFamily="34" charset="0"/>
              </a:rPr>
              <a:t>foco</a:t>
            </a:r>
            <a:r>
              <a:rPr lang="en-US" sz="2000" b="1" dirty="0">
                <a:latin typeface="Arial" pitchFamily="34" charset="0"/>
                <a:cs typeface="Arial" pitchFamily="34" charset="0"/>
              </a:rPr>
              <a:t> </a:t>
            </a:r>
            <a:r>
              <a:rPr lang="en-US" sz="2000" b="1" dirty="0" err="1">
                <a:latin typeface="Arial" pitchFamily="34" charset="0"/>
                <a:ea typeface="+mn-ea"/>
                <a:cs typeface="Arial" pitchFamily="34" charset="0"/>
              </a:rPr>
              <a:t>na</a:t>
            </a:r>
            <a:r>
              <a:rPr lang="en-US" sz="2000" b="1" dirty="0">
                <a:latin typeface="Arial" pitchFamily="34" charset="0"/>
                <a:ea typeface="+mn-ea"/>
                <a:cs typeface="Arial" pitchFamily="34" charset="0"/>
              </a:rPr>
              <a:t> </a:t>
            </a:r>
            <a:r>
              <a:rPr lang="en-US" sz="2000" b="1" dirty="0" err="1">
                <a:latin typeface="Arial" pitchFamily="34" charset="0"/>
                <a:ea typeface="+mn-ea"/>
                <a:cs typeface="Arial" pitchFamily="34" charset="0"/>
              </a:rPr>
              <a:t>melhoria</a:t>
            </a:r>
            <a:r>
              <a:rPr lang="en-US" sz="2000" b="1" dirty="0">
                <a:latin typeface="Arial" pitchFamily="34" charset="0"/>
                <a:ea typeface="+mn-ea"/>
                <a:cs typeface="Arial" pitchFamily="34" charset="0"/>
              </a:rPr>
              <a:t> da </a:t>
            </a:r>
            <a:r>
              <a:rPr lang="en-US" sz="2000" b="1" dirty="0" err="1">
                <a:latin typeface="Arial" pitchFamily="34" charset="0"/>
                <a:ea typeface="+mn-ea"/>
                <a:cs typeface="Arial" pitchFamily="34" charset="0"/>
              </a:rPr>
              <a:t>saúde</a:t>
            </a:r>
            <a:r>
              <a:rPr lang="en-US" sz="2000" b="1" dirty="0">
                <a:latin typeface="Arial" pitchFamily="34" charset="0"/>
                <a:ea typeface="+mn-ea"/>
                <a:cs typeface="Arial" pitchFamily="34" charset="0"/>
              </a:rPr>
              <a:t> da </a:t>
            </a:r>
            <a:r>
              <a:rPr lang="en-US" sz="2000" b="1" dirty="0" err="1">
                <a:latin typeface="Arial" pitchFamily="34" charset="0"/>
                <a:ea typeface="+mn-ea"/>
                <a:cs typeface="Arial" pitchFamily="34" charset="0"/>
              </a:rPr>
              <a:t>população</a:t>
            </a:r>
            <a:r>
              <a:rPr lang="en-US" sz="2000" b="1" dirty="0">
                <a:latin typeface="Arial" pitchFamily="34" charset="0"/>
                <a:ea typeface="+mn-ea"/>
                <a:cs typeface="Arial" pitchFamily="34" charset="0"/>
              </a:rPr>
              <a:t> </a:t>
            </a:r>
            <a:endParaRPr lang="en-US" sz="2000" b="1" dirty="0">
              <a:latin typeface="Arial" charset="0"/>
              <a:cs typeface="Arial" charset="0"/>
            </a:endParaRPr>
          </a:p>
          <a:p>
            <a:pPr marL="342900" indent="-342900" eaLnBrk="0" hangingPunct="0">
              <a:spcBef>
                <a:spcPct val="20000"/>
              </a:spcBef>
              <a:buFont typeface="Arial" charset="0"/>
              <a:buChar char="•"/>
            </a:pPr>
            <a:r>
              <a:rPr lang="en-US" sz="2000" b="1" dirty="0">
                <a:latin typeface="Arial" charset="0"/>
                <a:cs typeface="Arial" charset="0"/>
              </a:rPr>
              <a:t>Mover-se de um </a:t>
            </a:r>
            <a:r>
              <a:rPr lang="en-US" sz="2000" b="1" dirty="0" err="1">
                <a:latin typeface="Arial" charset="0"/>
                <a:cs typeface="Arial" charset="0"/>
              </a:rPr>
              <a:t>enfoque</a:t>
            </a:r>
            <a:r>
              <a:rPr lang="en-US" sz="2000" b="1" dirty="0">
                <a:latin typeface="Arial" charset="0"/>
                <a:cs typeface="Arial" charset="0"/>
              </a:rPr>
              <a:t> </a:t>
            </a:r>
            <a:r>
              <a:rPr lang="en-US" sz="2000" b="1" dirty="0" err="1">
                <a:latin typeface="Arial" charset="0"/>
                <a:cs typeface="Arial" charset="0"/>
              </a:rPr>
              <a:t>intraorganizacional</a:t>
            </a:r>
            <a:r>
              <a:rPr lang="en-US" sz="2000" b="1" dirty="0">
                <a:latin typeface="Arial" charset="0"/>
                <a:cs typeface="Arial" charset="0"/>
              </a:rPr>
              <a:t> para </a:t>
            </a:r>
            <a:r>
              <a:rPr lang="en-US" sz="2000" b="1" dirty="0" err="1">
                <a:latin typeface="Arial" charset="0"/>
                <a:cs typeface="Arial" charset="0"/>
              </a:rPr>
              <a:t>uma</a:t>
            </a:r>
            <a:r>
              <a:rPr lang="en-US" sz="2000" b="1" dirty="0">
                <a:latin typeface="Arial" charset="0"/>
                <a:cs typeface="Arial" charset="0"/>
              </a:rPr>
              <a:t> </a:t>
            </a:r>
            <a:r>
              <a:rPr lang="en-US" sz="2000" b="1" dirty="0" err="1">
                <a:latin typeface="Arial" charset="0"/>
                <a:cs typeface="Arial" charset="0"/>
              </a:rPr>
              <a:t>perspectiva</a:t>
            </a:r>
            <a:r>
              <a:rPr lang="en-US" sz="2000" b="1" dirty="0">
                <a:latin typeface="Arial" charset="0"/>
                <a:cs typeface="Arial" charset="0"/>
              </a:rPr>
              <a:t> </a:t>
            </a:r>
            <a:r>
              <a:rPr lang="en-US" sz="2000" b="1" dirty="0" err="1">
                <a:latin typeface="Arial" charset="0"/>
                <a:cs typeface="Arial" charset="0"/>
              </a:rPr>
              <a:t>sistêmica</a:t>
            </a:r>
            <a:endParaRPr lang="en-US" sz="2000" b="1" dirty="0">
              <a:latin typeface="Arial" charset="0"/>
              <a:cs typeface="Arial" charset="0"/>
            </a:endParaRPr>
          </a:p>
          <a:p>
            <a:pPr marL="342900" indent="-342900" eaLnBrk="0" hangingPunct="0">
              <a:spcBef>
                <a:spcPct val="20000"/>
              </a:spcBef>
              <a:buFont typeface="Arial" charset="0"/>
              <a:buChar char="•"/>
            </a:pPr>
            <a:r>
              <a:rPr lang="en-US" sz="2000" b="1" dirty="0" err="1">
                <a:latin typeface="Arial" charset="0"/>
                <a:cs typeface="Arial" charset="0"/>
              </a:rPr>
              <a:t>Trabalhar</a:t>
            </a:r>
            <a:r>
              <a:rPr lang="en-US" sz="2000" b="1" dirty="0">
                <a:latin typeface="Arial" charset="0"/>
                <a:cs typeface="Arial" charset="0"/>
              </a:rPr>
              <a:t> </a:t>
            </a:r>
            <a:r>
              <a:rPr lang="en-US" sz="2000" b="1" dirty="0" err="1">
                <a:latin typeface="Arial" charset="0"/>
                <a:cs typeface="Arial" charset="0"/>
              </a:rPr>
              <a:t>mais</a:t>
            </a:r>
            <a:r>
              <a:rPr lang="en-US" sz="2000" b="1" dirty="0">
                <a:latin typeface="Arial" charset="0"/>
                <a:cs typeface="Arial" charset="0"/>
              </a:rPr>
              <a:t> </a:t>
            </a:r>
            <a:r>
              <a:rPr lang="en-US" sz="2000" b="1" dirty="0" err="1">
                <a:latin typeface="Arial" charset="0"/>
                <a:cs typeface="Arial" charset="0"/>
              </a:rPr>
              <a:t>proximamente</a:t>
            </a:r>
            <a:r>
              <a:rPr lang="en-US" sz="2000" b="1" dirty="0">
                <a:latin typeface="Arial" charset="0"/>
                <a:cs typeface="Arial" charset="0"/>
              </a:rPr>
              <a:t> com </a:t>
            </a:r>
            <a:r>
              <a:rPr lang="en-US" sz="2000" b="1" dirty="0" err="1">
                <a:latin typeface="Arial" charset="0"/>
                <a:cs typeface="Arial" charset="0"/>
              </a:rPr>
              <a:t>parceiros</a:t>
            </a:r>
            <a:r>
              <a:rPr lang="en-US" sz="2000" b="1" dirty="0">
                <a:latin typeface="Arial" charset="0"/>
                <a:cs typeface="Arial" charset="0"/>
              </a:rPr>
              <a:t> </a:t>
            </a:r>
            <a:r>
              <a:rPr lang="en-US" sz="2000" b="1" dirty="0" err="1">
                <a:latin typeface="Arial" charset="0"/>
                <a:cs typeface="Arial" charset="0"/>
              </a:rPr>
              <a:t>locais</a:t>
            </a:r>
            <a:r>
              <a:rPr lang="en-US" sz="2000" b="1" dirty="0">
                <a:latin typeface="Arial" charset="0"/>
                <a:cs typeface="Arial" charset="0"/>
              </a:rPr>
              <a:t>, </a:t>
            </a:r>
            <a:r>
              <a:rPr lang="en-US" sz="2000" b="1" dirty="0" err="1">
                <a:latin typeface="Arial" charset="0"/>
                <a:cs typeface="Arial" charset="0"/>
              </a:rPr>
              <a:t>especialmente</a:t>
            </a:r>
            <a:r>
              <a:rPr lang="en-US" sz="2000" b="1" dirty="0">
                <a:latin typeface="Arial" charset="0"/>
                <a:cs typeface="Arial" charset="0"/>
              </a:rPr>
              <a:t> com a APS e com </a:t>
            </a:r>
            <a:r>
              <a:rPr lang="en-US" sz="2000" b="1" dirty="0" err="1">
                <a:latin typeface="Arial" charset="0"/>
                <a:cs typeface="Arial" charset="0"/>
              </a:rPr>
              <a:t>os</a:t>
            </a:r>
            <a:r>
              <a:rPr lang="en-US" sz="2000" b="1" dirty="0">
                <a:latin typeface="Arial" charset="0"/>
                <a:cs typeface="Arial" charset="0"/>
              </a:rPr>
              <a:t> </a:t>
            </a:r>
            <a:r>
              <a:rPr lang="en-US" sz="2000" b="1" dirty="0" err="1">
                <a:latin typeface="Arial" charset="0"/>
                <a:cs typeface="Arial" charset="0"/>
              </a:rPr>
              <a:t>serviços</a:t>
            </a:r>
            <a:r>
              <a:rPr lang="en-US" sz="2000" b="1" dirty="0">
                <a:latin typeface="Arial" charset="0"/>
                <a:cs typeface="Arial" charset="0"/>
              </a:rPr>
              <a:t> de </a:t>
            </a:r>
            <a:r>
              <a:rPr lang="en-US" sz="2000" b="1" dirty="0" err="1">
                <a:latin typeface="Arial" charset="0"/>
                <a:cs typeface="Arial" charset="0"/>
              </a:rPr>
              <a:t>assistência</a:t>
            </a:r>
            <a:r>
              <a:rPr lang="en-US" sz="2000" b="1" dirty="0">
                <a:latin typeface="Arial" charset="0"/>
                <a:cs typeface="Arial" charset="0"/>
              </a:rPr>
              <a:t> social</a:t>
            </a:r>
          </a:p>
          <a:p>
            <a:pPr marL="342900" indent="-342900" eaLnBrk="0" hangingPunct="0">
              <a:spcBef>
                <a:spcPct val="20000"/>
              </a:spcBef>
              <a:buFont typeface="Arial" charset="0"/>
              <a:buChar char="•"/>
            </a:pPr>
            <a:r>
              <a:rPr lang="en-US" sz="2000" b="1" dirty="0" err="1">
                <a:latin typeface="Arial" charset="0"/>
                <a:cs typeface="Arial" charset="0"/>
              </a:rPr>
              <a:t>Operar</a:t>
            </a:r>
            <a:r>
              <a:rPr lang="en-US" sz="2000" b="1" dirty="0">
                <a:latin typeface="Arial" charset="0"/>
                <a:cs typeface="Arial" charset="0"/>
              </a:rPr>
              <a:t> com </a:t>
            </a:r>
            <a:r>
              <a:rPr lang="en-US" sz="2000" b="1" dirty="0" err="1">
                <a:latin typeface="Arial" charset="0"/>
                <a:cs typeface="Arial" charset="0"/>
              </a:rPr>
              <a:t>integração</a:t>
            </a:r>
            <a:r>
              <a:rPr lang="en-US" sz="2000" b="1" dirty="0">
                <a:latin typeface="Arial" charset="0"/>
                <a:cs typeface="Arial" charset="0"/>
              </a:rPr>
              <a:t> vertical com outros </a:t>
            </a:r>
            <a:r>
              <a:rPr lang="en-US" sz="2000" b="1" dirty="0" err="1">
                <a:latin typeface="Arial" charset="0"/>
                <a:cs typeface="Arial" charset="0"/>
              </a:rPr>
              <a:t>equipamentos</a:t>
            </a:r>
            <a:r>
              <a:rPr lang="en-US" sz="2000" b="1" dirty="0">
                <a:latin typeface="Arial" charset="0"/>
                <a:cs typeface="Arial" charset="0"/>
              </a:rPr>
              <a:t> de </a:t>
            </a:r>
            <a:r>
              <a:rPr lang="en-US" sz="2000" b="1" dirty="0" err="1">
                <a:latin typeface="Arial" charset="0"/>
                <a:cs typeface="Arial" charset="0"/>
              </a:rPr>
              <a:t>saúde</a:t>
            </a:r>
            <a:r>
              <a:rPr lang="en-US" sz="2000" b="1" dirty="0">
                <a:latin typeface="Arial" charset="0"/>
                <a:cs typeface="Arial" charset="0"/>
              </a:rPr>
              <a:t> </a:t>
            </a:r>
            <a:r>
              <a:rPr lang="en-US" sz="2000" b="1" dirty="0" err="1">
                <a:latin typeface="Arial" charset="0"/>
                <a:cs typeface="Arial" charset="0"/>
              </a:rPr>
              <a:t>compondo</a:t>
            </a:r>
            <a:r>
              <a:rPr lang="en-US" sz="2000" b="1" dirty="0">
                <a:latin typeface="Arial" charset="0"/>
                <a:cs typeface="Arial" charset="0"/>
              </a:rPr>
              <a:t> RAS e </a:t>
            </a:r>
            <a:r>
              <a:rPr lang="en-US" sz="2000" b="1" dirty="0" err="1">
                <a:latin typeface="Arial" charset="0"/>
                <a:cs typeface="Arial" charset="0"/>
              </a:rPr>
              <a:t>rompendo</a:t>
            </a:r>
            <a:r>
              <a:rPr lang="en-US" sz="2000" b="1" dirty="0">
                <a:latin typeface="Arial" charset="0"/>
                <a:cs typeface="Arial" charset="0"/>
              </a:rPr>
              <a:t> </a:t>
            </a:r>
            <a:r>
              <a:rPr lang="en-US" sz="2000" b="1" dirty="0" err="1">
                <a:latin typeface="Arial" charset="0"/>
                <a:cs typeface="Arial" charset="0"/>
              </a:rPr>
              <a:t>os</a:t>
            </a:r>
            <a:r>
              <a:rPr lang="en-US" sz="2000" b="1" dirty="0">
                <a:latin typeface="Arial" charset="0"/>
                <a:cs typeface="Arial" charset="0"/>
              </a:rPr>
              <a:t> </a:t>
            </a:r>
            <a:r>
              <a:rPr lang="en-US" sz="2000" b="1" dirty="0" err="1">
                <a:latin typeface="Arial" charset="0"/>
                <a:cs typeface="Arial" charset="0"/>
              </a:rPr>
              <a:t>limites</a:t>
            </a:r>
            <a:r>
              <a:rPr lang="en-US" sz="2000" b="1" dirty="0">
                <a:latin typeface="Arial" charset="0"/>
                <a:cs typeface="Arial" charset="0"/>
              </a:rPr>
              <a:t> </a:t>
            </a:r>
            <a:r>
              <a:rPr lang="en-US" sz="2000" b="1" dirty="0" err="1">
                <a:latin typeface="Arial" charset="0"/>
                <a:cs typeface="Arial" charset="0"/>
              </a:rPr>
              <a:t>organizacionais</a:t>
            </a:r>
            <a:endParaRPr lang="en-US" sz="2000" b="1" dirty="0">
              <a:latin typeface="Arial" charset="0"/>
              <a:cs typeface="Arial" charset="0"/>
            </a:endParaRPr>
          </a:p>
          <a:p>
            <a:pPr marL="342900" indent="-342900" eaLnBrk="0" hangingPunct="0">
              <a:spcBef>
                <a:spcPct val="20000"/>
              </a:spcBef>
              <a:buFont typeface="Arial" charset="0"/>
              <a:buChar char="•"/>
            </a:pPr>
            <a:r>
              <a:rPr lang="en-US" sz="2000" b="1" dirty="0" err="1">
                <a:latin typeface="Arial" charset="0"/>
                <a:cs typeface="Arial" charset="0"/>
              </a:rPr>
              <a:t>Operar</a:t>
            </a:r>
            <a:r>
              <a:rPr lang="en-US" sz="2000" b="1" dirty="0">
                <a:latin typeface="Arial" charset="0"/>
                <a:cs typeface="Arial" charset="0"/>
              </a:rPr>
              <a:t> com </a:t>
            </a:r>
            <a:r>
              <a:rPr lang="en-US" sz="2000" b="1" dirty="0" err="1">
                <a:latin typeface="Arial" charset="0"/>
                <a:cs typeface="Arial" charset="0"/>
              </a:rPr>
              <a:t>integração</a:t>
            </a:r>
            <a:r>
              <a:rPr lang="en-US" sz="2000" b="1" dirty="0">
                <a:latin typeface="Arial" charset="0"/>
                <a:cs typeface="Arial" charset="0"/>
              </a:rPr>
              <a:t> horizontal com outros </a:t>
            </a:r>
            <a:r>
              <a:rPr lang="en-US" sz="2000" b="1" dirty="0" err="1">
                <a:latin typeface="Arial" charset="0"/>
                <a:cs typeface="Arial" charset="0"/>
              </a:rPr>
              <a:t>hospitais</a:t>
            </a:r>
            <a:r>
              <a:rPr lang="en-US" sz="2000" b="1" dirty="0">
                <a:latin typeface="Arial" charset="0"/>
                <a:cs typeface="Arial" charset="0"/>
              </a:rPr>
              <a:t>, </a:t>
            </a:r>
            <a:r>
              <a:rPr lang="en-US" sz="2000" b="1" dirty="0" err="1">
                <a:latin typeface="Arial" charset="0"/>
                <a:cs typeface="Arial" charset="0"/>
              </a:rPr>
              <a:t>especialmente</a:t>
            </a:r>
            <a:r>
              <a:rPr lang="en-US" sz="2000" b="1" dirty="0">
                <a:latin typeface="Arial" charset="0"/>
                <a:cs typeface="Arial" charset="0"/>
              </a:rPr>
              <a:t> com </a:t>
            </a:r>
            <a:r>
              <a:rPr lang="en-US" sz="2000" b="1" dirty="0" err="1">
                <a:latin typeface="Arial" charset="0"/>
                <a:cs typeface="Arial" charset="0"/>
              </a:rPr>
              <a:t>hospitais</a:t>
            </a:r>
            <a:r>
              <a:rPr lang="en-US" sz="2000" b="1" dirty="0">
                <a:latin typeface="Arial" charset="0"/>
                <a:cs typeface="Arial" charset="0"/>
              </a:rPr>
              <a:t> de </a:t>
            </a:r>
            <a:r>
              <a:rPr lang="en-US" sz="2000" b="1" dirty="0" err="1">
                <a:latin typeface="Arial" charset="0"/>
                <a:cs typeface="Arial" charset="0"/>
              </a:rPr>
              <a:t>cuidados</a:t>
            </a:r>
            <a:r>
              <a:rPr lang="en-US" sz="2000" b="1" dirty="0">
                <a:latin typeface="Arial" charset="0"/>
                <a:cs typeface="Arial" charset="0"/>
              </a:rPr>
              <a:t> </a:t>
            </a:r>
            <a:r>
              <a:rPr lang="en-US" sz="2000" b="1" dirty="0" err="1">
                <a:latin typeface="Arial" charset="0"/>
                <a:cs typeface="Arial" charset="0"/>
              </a:rPr>
              <a:t>continuados</a:t>
            </a:r>
            <a:endParaRPr lang="en-US" sz="2000" b="1" dirty="0">
              <a:latin typeface="Arial" charset="0"/>
              <a:cs typeface="Arial" charset="0"/>
            </a:endParaRPr>
          </a:p>
          <a:p>
            <a:pPr marL="342900" indent="-342900" eaLnBrk="0" hangingPunct="0">
              <a:spcBef>
                <a:spcPct val="20000"/>
              </a:spcBef>
              <a:buFont typeface="Arial" charset="0"/>
              <a:buChar char="•"/>
            </a:pPr>
            <a:endParaRPr lang="en-US" sz="2100" b="1" dirty="0">
              <a:latin typeface="Arial" charset="0"/>
              <a:cs typeface="Arial" charset="0"/>
            </a:endParaRPr>
          </a:p>
        </p:txBody>
      </p:sp>
      <p:sp>
        <p:nvSpPr>
          <p:cNvPr id="7" name="CaixaDeTexto 6">
            <a:extLst>
              <a:ext uri="{FF2B5EF4-FFF2-40B4-BE49-F238E27FC236}">
                <a16:creationId xmlns:a16="http://schemas.microsoft.com/office/drawing/2014/main" id="{821C7A5C-5426-2E1B-FDE5-CCF322CDBB4E}"/>
              </a:ext>
            </a:extLst>
          </p:cNvPr>
          <p:cNvSpPr txBox="1">
            <a:spLocks noChangeArrowheads="1"/>
          </p:cNvSpPr>
          <p:nvPr/>
        </p:nvSpPr>
        <p:spPr bwMode="auto">
          <a:xfrm>
            <a:off x="2315334" y="6398753"/>
            <a:ext cx="7993062" cy="338554"/>
          </a:xfrm>
          <a:prstGeom prst="rect">
            <a:avLst/>
          </a:prstGeom>
          <a:noFill/>
          <a:ln w="9525">
            <a:noFill/>
            <a:miter lim="800000"/>
            <a:headEnd/>
            <a:tailEnd/>
          </a:ln>
        </p:spPr>
        <p:txBody>
          <a:bodyPr>
            <a:spAutoFit/>
          </a:bodyPr>
          <a:lstStyle/>
          <a:p>
            <a:r>
              <a:rPr lang="pt-BR" sz="800" dirty="0">
                <a:latin typeface="Arial" charset="0"/>
                <a:cs typeface="Arial" charset="0"/>
              </a:rPr>
              <a:t>Fonte: </a:t>
            </a:r>
            <a:r>
              <a:rPr lang="pt-BR" sz="800" dirty="0" err="1">
                <a:latin typeface="Arial" charset="0"/>
                <a:cs typeface="Arial" charset="0"/>
              </a:rPr>
              <a:t>Naylor</a:t>
            </a:r>
            <a:r>
              <a:rPr lang="pt-BR" sz="800" dirty="0">
                <a:latin typeface="Arial" charset="0"/>
                <a:cs typeface="Arial" charset="0"/>
              </a:rPr>
              <a:t> C, </a:t>
            </a:r>
            <a:r>
              <a:rPr lang="pt-BR" sz="800" dirty="0" err="1">
                <a:latin typeface="Arial" charset="0"/>
                <a:cs typeface="Arial" charset="0"/>
              </a:rPr>
              <a:t>Aldewieck</a:t>
            </a:r>
            <a:r>
              <a:rPr lang="pt-BR" sz="800" dirty="0">
                <a:latin typeface="Arial" charset="0"/>
                <a:cs typeface="Arial" charset="0"/>
              </a:rPr>
              <a:t> H, </a:t>
            </a:r>
            <a:r>
              <a:rPr lang="pt-BR" sz="800" dirty="0" err="1">
                <a:latin typeface="Arial" charset="0"/>
                <a:cs typeface="Arial" charset="0"/>
              </a:rPr>
              <a:t>Honeyman</a:t>
            </a:r>
            <a:r>
              <a:rPr lang="pt-BR" sz="800" dirty="0">
                <a:latin typeface="Arial" charset="0"/>
                <a:cs typeface="Arial" charset="0"/>
              </a:rPr>
              <a:t> M. </a:t>
            </a:r>
            <a:r>
              <a:rPr lang="pt-BR" sz="800" dirty="0" err="1">
                <a:latin typeface="Arial" charset="0"/>
                <a:cs typeface="Arial" charset="0"/>
              </a:rPr>
              <a:t>Acute</a:t>
            </a:r>
            <a:r>
              <a:rPr lang="pt-BR" sz="800" dirty="0">
                <a:latin typeface="Arial" charset="0"/>
                <a:cs typeface="Arial" charset="0"/>
              </a:rPr>
              <a:t> </a:t>
            </a:r>
            <a:r>
              <a:rPr lang="pt-BR" sz="800" dirty="0" err="1">
                <a:latin typeface="Arial" charset="0"/>
                <a:cs typeface="Arial" charset="0"/>
              </a:rPr>
              <a:t>hospitals</a:t>
            </a:r>
            <a:r>
              <a:rPr lang="pt-BR" sz="800" dirty="0">
                <a:latin typeface="Arial" charset="0"/>
                <a:cs typeface="Arial" charset="0"/>
              </a:rPr>
              <a:t> </a:t>
            </a:r>
            <a:r>
              <a:rPr lang="pt-BR" sz="800" dirty="0" err="1">
                <a:latin typeface="Arial" charset="0"/>
                <a:cs typeface="Arial" charset="0"/>
              </a:rPr>
              <a:t>and</a:t>
            </a:r>
            <a:r>
              <a:rPr lang="pt-BR" sz="800" dirty="0">
                <a:latin typeface="Arial" charset="0"/>
                <a:cs typeface="Arial" charset="0"/>
              </a:rPr>
              <a:t> </a:t>
            </a:r>
            <a:r>
              <a:rPr lang="pt-BR" sz="800" dirty="0" err="1">
                <a:latin typeface="Arial" charset="0"/>
                <a:cs typeface="Arial" charset="0"/>
              </a:rPr>
              <a:t>integrated</a:t>
            </a:r>
            <a:r>
              <a:rPr lang="pt-BR" sz="800" dirty="0">
                <a:latin typeface="Arial" charset="0"/>
                <a:cs typeface="Arial" charset="0"/>
              </a:rPr>
              <a:t> </a:t>
            </a:r>
            <a:r>
              <a:rPr lang="pt-BR" sz="800" dirty="0" err="1">
                <a:latin typeface="Arial" charset="0"/>
                <a:cs typeface="Arial" charset="0"/>
              </a:rPr>
              <a:t>care</a:t>
            </a:r>
            <a:r>
              <a:rPr lang="pt-BR" sz="800" dirty="0">
                <a:latin typeface="Arial" charset="0"/>
                <a:cs typeface="Arial" charset="0"/>
              </a:rPr>
              <a:t>: </a:t>
            </a:r>
            <a:r>
              <a:rPr lang="pt-BR" sz="800" dirty="0" err="1">
                <a:latin typeface="Arial" charset="0"/>
                <a:cs typeface="Arial" charset="0"/>
              </a:rPr>
              <a:t>from</a:t>
            </a:r>
            <a:r>
              <a:rPr lang="pt-BR" sz="800" dirty="0">
                <a:latin typeface="Arial" charset="0"/>
                <a:cs typeface="Arial" charset="0"/>
              </a:rPr>
              <a:t> </a:t>
            </a:r>
            <a:r>
              <a:rPr lang="pt-BR" sz="800" dirty="0" err="1">
                <a:latin typeface="Arial" charset="0"/>
                <a:cs typeface="Arial" charset="0"/>
              </a:rPr>
              <a:t>hospitals</a:t>
            </a:r>
            <a:r>
              <a:rPr lang="pt-BR" sz="800" dirty="0">
                <a:latin typeface="Arial" charset="0"/>
                <a:cs typeface="Arial" charset="0"/>
              </a:rPr>
              <a:t> </a:t>
            </a:r>
            <a:r>
              <a:rPr lang="pt-BR" sz="800" dirty="0" err="1">
                <a:latin typeface="Arial" charset="0"/>
                <a:cs typeface="Arial" charset="0"/>
              </a:rPr>
              <a:t>to</a:t>
            </a:r>
            <a:r>
              <a:rPr lang="pt-BR" sz="800" dirty="0">
                <a:latin typeface="Arial" charset="0"/>
                <a:cs typeface="Arial" charset="0"/>
              </a:rPr>
              <a:t> </a:t>
            </a:r>
            <a:r>
              <a:rPr lang="pt-BR" sz="800" dirty="0" err="1">
                <a:latin typeface="Arial" charset="0"/>
                <a:cs typeface="Arial" charset="0"/>
              </a:rPr>
              <a:t>health</a:t>
            </a:r>
            <a:r>
              <a:rPr lang="pt-BR" sz="800" dirty="0">
                <a:latin typeface="Arial" charset="0"/>
                <a:cs typeface="Arial" charset="0"/>
              </a:rPr>
              <a:t> systems. London: The </a:t>
            </a:r>
            <a:r>
              <a:rPr lang="pt-BR" sz="800" dirty="0" err="1">
                <a:latin typeface="Arial" charset="0"/>
                <a:cs typeface="Arial" charset="0"/>
              </a:rPr>
              <a:t>King´s</a:t>
            </a:r>
            <a:r>
              <a:rPr lang="pt-BR" sz="800" dirty="0">
                <a:latin typeface="Arial" charset="0"/>
                <a:cs typeface="Arial" charset="0"/>
              </a:rPr>
              <a:t> Fund; 2015                                        Mendes EV. Desafios do SUS. Brasília: </a:t>
            </a:r>
            <a:r>
              <a:rPr lang="pt-BR" sz="800" dirty="0" err="1">
                <a:latin typeface="Arial" charset="0"/>
                <a:cs typeface="Arial" charset="0"/>
              </a:rPr>
              <a:t>Conseljho</a:t>
            </a:r>
            <a:r>
              <a:rPr lang="pt-BR" sz="800" dirty="0">
                <a:latin typeface="Arial" charset="0"/>
                <a:cs typeface="Arial" charset="0"/>
              </a:rPr>
              <a:t> Nacional de secretários de Saúde; 2019</a:t>
            </a:r>
          </a:p>
        </p:txBody>
      </p:sp>
    </p:spTree>
    <p:extLst>
      <p:ext uri="{BB962C8B-B14F-4D97-AF65-F5344CB8AC3E}">
        <p14:creationId xmlns:p14="http://schemas.microsoft.com/office/powerpoint/2010/main" val="579133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607666D-6F7D-82E3-DF45-0830B6D2E963}"/>
              </a:ext>
            </a:extLst>
          </p:cNvPr>
          <p:cNvSpPr txBox="1">
            <a:spLocks/>
          </p:cNvSpPr>
          <p:nvPr/>
        </p:nvSpPr>
        <p:spPr>
          <a:xfrm>
            <a:off x="2241981" y="784033"/>
            <a:ext cx="8229600" cy="1143000"/>
          </a:xfrm>
          <a:prstGeom prst="rect">
            <a:avLst/>
          </a:prstGeom>
        </p:spPr>
        <p:txBody>
          <a:bodyPr/>
          <a:lstStyle/>
          <a:p>
            <a:pPr>
              <a:defRPr/>
            </a:pPr>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O paradoxo da eficiência dos sistemas                    de atenção à saúde no mundo</a:t>
            </a:r>
          </a:p>
        </p:txBody>
      </p:sp>
      <p:sp>
        <p:nvSpPr>
          <p:cNvPr id="5" name="Espaço Reservado para Conteúdo 2">
            <a:extLst>
              <a:ext uri="{FF2B5EF4-FFF2-40B4-BE49-F238E27FC236}">
                <a16:creationId xmlns:a16="http://schemas.microsoft.com/office/drawing/2014/main" id="{BC16595E-BC23-C48F-5822-318E2A469FF3}"/>
              </a:ext>
            </a:extLst>
          </p:cNvPr>
          <p:cNvSpPr txBox="1">
            <a:spLocks/>
          </p:cNvSpPr>
          <p:nvPr/>
        </p:nvSpPr>
        <p:spPr bwMode="auto">
          <a:xfrm>
            <a:off x="1891393" y="311696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pt-BR" altLang="pt-BR" sz="2000" b="1" dirty="0">
                <a:latin typeface="Arial" panose="020B0604020202020204" pitchFamily="34" charset="0"/>
                <a:cs typeface="Arial" panose="020B0604020202020204" pitchFamily="34" charset="0"/>
              </a:rPr>
              <a:t>Em geral, os sistemas de atenção à saúde apresentam algum grau de </a:t>
            </a:r>
            <a:r>
              <a:rPr lang="pt-BR" altLang="pt-BR" sz="2000" b="1" dirty="0" err="1">
                <a:latin typeface="Arial" panose="020B0604020202020204" pitchFamily="34" charset="0"/>
                <a:cs typeface="Arial" panose="020B0604020202020204" pitchFamily="34" charset="0"/>
              </a:rPr>
              <a:t>subfinanciamento</a:t>
            </a:r>
            <a:r>
              <a:rPr lang="pt-BR" altLang="pt-BR" sz="2000" b="1" dirty="0">
                <a:latin typeface="Arial" panose="020B0604020202020204" pitchFamily="34" charset="0"/>
                <a:cs typeface="Arial" panose="020B0604020202020204" pitchFamily="34" charset="0"/>
              </a:rPr>
              <a:t> para atender às necessidades de saúde de suas populações, mas 20% a 40% de suas despesas totais são desperdiçadas por ineficiências em todo o mundo</a:t>
            </a:r>
          </a:p>
          <a:p>
            <a:r>
              <a:rPr lang="pt-BR" altLang="pt-BR" sz="2000" b="1" dirty="0">
                <a:latin typeface="Arial" panose="020B0604020202020204" pitchFamily="34" charset="0"/>
                <a:cs typeface="Arial" panose="020B0604020202020204" pitchFamily="34" charset="0"/>
              </a:rPr>
              <a:t>Em consequência, se pode fazer mais saúde com o mesmo volume de dinheiro  </a:t>
            </a:r>
            <a:endParaRPr lang="en-US" altLang="pt-BR" sz="2000" b="1" dirty="0">
              <a:latin typeface="Arial" panose="020B0604020202020204" pitchFamily="34" charset="0"/>
              <a:cs typeface="Arial" panose="020B0604020202020204" pitchFamily="34" charset="0"/>
            </a:endParaRPr>
          </a:p>
          <a:p>
            <a:pPr marL="0" indent="0">
              <a:buNone/>
            </a:pPr>
            <a:endParaRPr lang="pt-BR" altLang="pt-BR" sz="2000" b="1" dirty="0">
              <a:latin typeface="Arial" panose="020B0604020202020204" pitchFamily="34" charset="0"/>
              <a:cs typeface="Arial" panose="020B0604020202020204" pitchFamily="34" charset="0"/>
            </a:endParaRPr>
          </a:p>
          <a:p>
            <a:endParaRPr lang="en-US" altLang="pt-BR" sz="2000" b="1" dirty="0">
              <a:latin typeface="Arial" panose="020B0604020202020204" pitchFamily="34" charset="0"/>
              <a:cs typeface="Arial" panose="020B0604020202020204" pitchFamily="34" charset="0"/>
            </a:endParaRPr>
          </a:p>
        </p:txBody>
      </p:sp>
      <p:sp>
        <p:nvSpPr>
          <p:cNvPr id="6" name="CaixaDeTexto 4">
            <a:extLst>
              <a:ext uri="{FF2B5EF4-FFF2-40B4-BE49-F238E27FC236}">
                <a16:creationId xmlns:a16="http://schemas.microsoft.com/office/drawing/2014/main" id="{DEA16A7B-48E1-3BBC-6063-D7EA58F1EADA}"/>
              </a:ext>
            </a:extLst>
          </p:cNvPr>
          <p:cNvSpPr txBox="1">
            <a:spLocks noChangeArrowheads="1"/>
          </p:cNvSpPr>
          <p:nvPr/>
        </p:nvSpPr>
        <p:spPr bwMode="auto">
          <a:xfrm>
            <a:off x="2278194" y="6490671"/>
            <a:ext cx="78699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pt-BR" altLang="pt-BR" sz="800" dirty="0">
                <a:latin typeface="Arial" panose="020B0604020202020204" pitchFamily="34" charset="0"/>
                <a:cs typeface="Arial" panose="020B0604020202020204" pitchFamily="34" charset="0"/>
              </a:rPr>
              <a:t>Fonte: Organização Mundial da Saúde. Financiamento dos sistemas de saúde: o caminho para a cobertura universal. Genebra: Organização Mundial da Saúde; 2010</a:t>
            </a:r>
          </a:p>
          <a:p>
            <a:pPr eaLnBrk="1" hangingPunct="1">
              <a:spcBef>
                <a:spcPct val="0"/>
              </a:spcBef>
              <a:buFontTx/>
              <a:buNone/>
            </a:pPr>
            <a:endParaRPr lang="pt-BR" altLang="pt-BR" sz="1800" dirty="0"/>
          </a:p>
        </p:txBody>
      </p:sp>
    </p:spTree>
    <p:extLst>
      <p:ext uri="{BB962C8B-B14F-4D97-AF65-F5344CB8AC3E}">
        <p14:creationId xmlns:p14="http://schemas.microsoft.com/office/powerpoint/2010/main" val="329719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CEC8F54-FB9C-4991-8D19-592A3A3709D3}"/>
              </a:ext>
            </a:extLst>
          </p:cNvPr>
          <p:cNvSpPr txBox="1">
            <a:spLocks/>
          </p:cNvSpPr>
          <p:nvPr/>
        </p:nvSpPr>
        <p:spPr>
          <a:xfrm>
            <a:off x="2870990" y="301817"/>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defRPr/>
            </a:pPr>
            <a:r>
              <a:rPr lang="pt-BR"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superação da fragmentação dos sistemas de atenção à saúde como um problema complexo</a:t>
            </a:r>
          </a:p>
        </p:txBody>
      </p:sp>
      <p:sp>
        <p:nvSpPr>
          <p:cNvPr id="5" name="Espaço Reservado para Conteúdo 2">
            <a:extLst>
              <a:ext uri="{FF2B5EF4-FFF2-40B4-BE49-F238E27FC236}">
                <a16:creationId xmlns:a16="http://schemas.microsoft.com/office/drawing/2014/main" id="{4D4DE6E1-7838-4BB2-BE73-A0C68691EC71}"/>
              </a:ext>
            </a:extLst>
          </p:cNvPr>
          <p:cNvSpPr txBox="1">
            <a:spLocks/>
          </p:cNvSpPr>
          <p:nvPr/>
        </p:nvSpPr>
        <p:spPr>
          <a:xfrm>
            <a:off x="2619417" y="1462923"/>
            <a:ext cx="8229600" cy="45259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pt-BR" sz="2000" b="1" dirty="0">
                <a:solidFill>
                  <a:srgbClr val="1A1A1A"/>
                </a:solidFill>
                <a:latin typeface="Arial" panose="020B0604020202020204" pitchFamily="34" charset="0"/>
                <a:cs typeface="Arial" panose="020B0604020202020204" pitchFamily="34" charset="0"/>
              </a:rPr>
              <a:t>Uma frase centenária: “Há sempre uma solução fácil para cada problema: clara, plausível e errada”</a:t>
            </a:r>
          </a:p>
          <a:p>
            <a:pPr>
              <a:defRPr/>
            </a:pPr>
            <a:r>
              <a:rPr lang="pt-BR" sz="2000" b="1" dirty="0">
                <a:solidFill>
                  <a:srgbClr val="1A1A1A"/>
                </a:solidFill>
                <a:latin typeface="Arial" panose="020B0604020202020204" pitchFamily="34" charset="0"/>
                <a:cs typeface="Arial" panose="020B0604020202020204" pitchFamily="34" charset="0"/>
              </a:rPr>
              <a:t>Os macroproblemas dos sistemas de atenção à saúde incluem-se na categoria de problemas perversos (</a:t>
            </a:r>
            <a:r>
              <a:rPr lang="pt-BR" sz="2000" b="1" i="1" dirty="0" err="1">
                <a:solidFill>
                  <a:srgbClr val="1A1A1A"/>
                </a:solidFill>
                <a:latin typeface="Arial" panose="020B0604020202020204" pitchFamily="34" charset="0"/>
                <a:cs typeface="Arial" panose="020B0604020202020204" pitchFamily="34" charset="0"/>
              </a:rPr>
              <a:t>wicked</a:t>
            </a:r>
            <a:r>
              <a:rPr lang="pt-BR" sz="2000" b="1" i="1" dirty="0">
                <a:solidFill>
                  <a:srgbClr val="1A1A1A"/>
                </a:solidFill>
                <a:latin typeface="Arial" panose="020B0604020202020204" pitchFamily="34" charset="0"/>
                <a:cs typeface="Arial" panose="020B0604020202020204" pitchFamily="34" charset="0"/>
              </a:rPr>
              <a:t> </a:t>
            </a:r>
            <a:r>
              <a:rPr lang="pt-BR" sz="2000" b="1" i="1" dirty="0" err="1">
                <a:solidFill>
                  <a:srgbClr val="1A1A1A"/>
                </a:solidFill>
                <a:latin typeface="Arial" panose="020B0604020202020204" pitchFamily="34" charset="0"/>
                <a:cs typeface="Arial" panose="020B0604020202020204" pitchFamily="34" charset="0"/>
              </a:rPr>
              <a:t>problems</a:t>
            </a:r>
            <a:r>
              <a:rPr lang="pt-BR" sz="2000" b="1" dirty="0">
                <a:solidFill>
                  <a:srgbClr val="1A1A1A"/>
                </a:solidFill>
                <a:latin typeface="Arial" panose="020B0604020202020204" pitchFamily="34" charset="0"/>
                <a:cs typeface="Arial" panose="020B0604020202020204" pitchFamily="34" charset="0"/>
              </a:rPr>
              <a:t>):                              são únicos, os dados são incertos, há conflitos de valores,                     há incertezas e ambiguidades, há resistência à mudança e                             há soluções contraditórias.</a:t>
            </a:r>
          </a:p>
          <a:p>
            <a:pPr>
              <a:defRPr/>
            </a:pPr>
            <a:r>
              <a:rPr lang="pt-BR" altLang="pt-BR" sz="2000" b="1" dirty="0">
                <a:solidFill>
                  <a:srgbClr val="1A1A1A"/>
                </a:solidFill>
                <a:latin typeface="Arial" panose="020B0604020202020204" pitchFamily="34" charset="0"/>
                <a:cs typeface="Arial" panose="020B0604020202020204" pitchFamily="34" charset="0"/>
              </a:rPr>
              <a:t>Problemas perversos não são meramente complicados ou técnicos e não podem ser resolvidos pela simples aplicação da lógica ou do poder computacional ou pelos programas de melhoria da qualidade requerendo intervenções amplas de </a:t>
            </a:r>
            <a:r>
              <a:rPr lang="pt-BR" altLang="pt-BR" sz="2000" b="1" dirty="0" err="1">
                <a:solidFill>
                  <a:srgbClr val="1A1A1A"/>
                </a:solidFill>
                <a:latin typeface="Arial" panose="020B0604020202020204" pitchFamily="34" charset="0"/>
                <a:cs typeface="Arial" panose="020B0604020202020204" pitchFamily="34" charset="0"/>
              </a:rPr>
              <a:t>reimaginação</a:t>
            </a:r>
            <a:r>
              <a:rPr lang="pt-BR" altLang="pt-BR" sz="2000" b="1" dirty="0">
                <a:solidFill>
                  <a:srgbClr val="1A1A1A"/>
                </a:solidFill>
                <a:latin typeface="Arial" panose="020B0604020202020204" pitchFamily="34" charset="0"/>
                <a:cs typeface="Arial" panose="020B0604020202020204" pitchFamily="34" charset="0"/>
              </a:rPr>
              <a:t> </a:t>
            </a:r>
          </a:p>
          <a:p>
            <a:pPr>
              <a:defRPr/>
            </a:pPr>
            <a:r>
              <a:rPr lang="pt-BR" altLang="pt-BR" sz="2000" b="1" dirty="0">
                <a:solidFill>
                  <a:srgbClr val="1A1A1A"/>
                </a:solidFill>
                <a:latin typeface="Arial" panose="020B0604020202020204" pitchFamily="34" charset="0"/>
                <a:cs typeface="Arial" panose="020B0604020202020204" pitchFamily="34" charset="0"/>
              </a:rPr>
              <a:t>Problemas complexos não resolvidos  custam mais de US$ 1,3 trilhão anualmente nos Estados Unidos</a:t>
            </a:r>
            <a:endParaRPr lang="pt-BR" sz="2000" b="1" dirty="0">
              <a:solidFill>
                <a:srgbClr val="1A1A1A"/>
              </a:solidFill>
              <a:latin typeface="Arial" panose="020B0604020202020204" pitchFamily="34" charset="0"/>
              <a:cs typeface="Arial" panose="020B0604020202020204" pitchFamily="34" charset="0"/>
            </a:endParaRPr>
          </a:p>
          <a:p>
            <a:pPr>
              <a:defRPr/>
            </a:pPr>
            <a:r>
              <a:rPr lang="pt-BR" sz="2000" b="1" dirty="0">
                <a:solidFill>
                  <a:srgbClr val="1A1A1A"/>
                </a:solidFill>
                <a:latin typeface="Arial" panose="020B0604020202020204" pitchFamily="34" charset="0"/>
                <a:cs typeface="Arial" panose="020B0604020202020204" pitchFamily="34" charset="0"/>
              </a:rPr>
              <a:t>Os </a:t>
            </a:r>
            <a:r>
              <a:rPr lang="pt-BR" sz="2000" b="1" i="1" dirty="0" err="1">
                <a:solidFill>
                  <a:srgbClr val="1A1A1A"/>
                </a:solidFill>
                <a:latin typeface="Arial" panose="020B0604020202020204" pitchFamily="34" charset="0"/>
                <a:cs typeface="Arial" panose="020B0604020202020204" pitchFamily="34" charset="0"/>
              </a:rPr>
              <a:t>wicked</a:t>
            </a:r>
            <a:r>
              <a:rPr lang="pt-BR" sz="2000" b="1" i="1" dirty="0">
                <a:solidFill>
                  <a:srgbClr val="1A1A1A"/>
                </a:solidFill>
                <a:latin typeface="Arial" panose="020B0604020202020204" pitchFamily="34" charset="0"/>
                <a:cs typeface="Arial" panose="020B0604020202020204" pitchFamily="34" charset="0"/>
              </a:rPr>
              <a:t> </a:t>
            </a:r>
            <a:r>
              <a:rPr lang="pt-BR" sz="2000" b="1" i="1" dirty="0" err="1">
                <a:solidFill>
                  <a:srgbClr val="1A1A1A"/>
                </a:solidFill>
                <a:latin typeface="Arial" panose="020B0604020202020204" pitchFamily="34" charset="0"/>
                <a:cs typeface="Arial" panose="020B0604020202020204" pitchFamily="34" charset="0"/>
              </a:rPr>
              <a:t>problems</a:t>
            </a:r>
            <a:r>
              <a:rPr lang="pt-BR" sz="2000" b="1" i="1" dirty="0">
                <a:solidFill>
                  <a:srgbClr val="1A1A1A"/>
                </a:solidFill>
                <a:latin typeface="Arial" panose="020B0604020202020204" pitchFamily="34" charset="0"/>
                <a:cs typeface="Arial" panose="020B0604020202020204" pitchFamily="34" charset="0"/>
              </a:rPr>
              <a:t> </a:t>
            </a:r>
            <a:r>
              <a:rPr lang="pt-BR" sz="2000" b="1" dirty="0">
                <a:solidFill>
                  <a:srgbClr val="1A1A1A"/>
                </a:solidFill>
                <a:latin typeface="Arial" panose="020B0604020202020204" pitchFamily="34" charset="0"/>
                <a:cs typeface="Arial" panose="020B0604020202020204" pitchFamily="34" charset="0"/>
              </a:rPr>
              <a:t>exigem necessariamente soluções em redes  e inovações disruptivas</a:t>
            </a:r>
          </a:p>
          <a:p>
            <a:pPr marL="0" indent="0">
              <a:buFont typeface="Arial" panose="020B0604020202020204" pitchFamily="34" charset="0"/>
              <a:buNone/>
            </a:pPr>
            <a:endParaRPr lang="pt-BR" sz="2100" b="1"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B3D8A142-DA2B-4B57-BC3B-361CB38068D6}"/>
              </a:ext>
            </a:extLst>
          </p:cNvPr>
          <p:cNvSpPr txBox="1"/>
          <p:nvPr/>
        </p:nvSpPr>
        <p:spPr>
          <a:xfrm>
            <a:off x="2861937" y="6119621"/>
            <a:ext cx="8038438" cy="984885"/>
          </a:xfrm>
          <a:prstGeom prst="rect">
            <a:avLst/>
          </a:prstGeom>
          <a:noFill/>
        </p:spPr>
        <p:txBody>
          <a:bodyPr wrap="square" rtlCol="0">
            <a:spAutoFit/>
          </a:bodyPr>
          <a:lstStyle/>
          <a:p>
            <a:pPr>
              <a:spcBef>
                <a:spcPct val="0"/>
              </a:spcBef>
              <a:buFontTx/>
              <a:buNone/>
            </a:pPr>
            <a:r>
              <a:rPr lang="pt-BR" sz="800" dirty="0">
                <a:latin typeface="Arial" charset="0"/>
                <a:cs typeface="Arial" charset="0"/>
              </a:rPr>
              <a:t>Fontes:                                                                                                                                                                                                                                                                 </a:t>
            </a:r>
            <a:r>
              <a:rPr lang="pt-BR" sz="800" dirty="0" err="1">
                <a:latin typeface="Arial" charset="0"/>
                <a:cs typeface="Arial" charset="0"/>
              </a:rPr>
              <a:t>Mencken</a:t>
            </a:r>
            <a:r>
              <a:rPr lang="pt-BR" sz="800" dirty="0">
                <a:latin typeface="Arial" charset="0"/>
                <a:cs typeface="Arial" charset="0"/>
              </a:rPr>
              <a:t> HL. </a:t>
            </a:r>
            <a:r>
              <a:rPr lang="pt-BR" sz="800" dirty="0" err="1">
                <a:latin typeface="Arial" charset="0"/>
                <a:cs typeface="Arial" charset="0"/>
              </a:rPr>
              <a:t>Prejudices</a:t>
            </a:r>
            <a:r>
              <a:rPr lang="pt-BR" sz="800" dirty="0">
                <a:latin typeface="Arial" charset="0"/>
                <a:cs typeface="Arial" charset="0"/>
              </a:rPr>
              <a:t>. New York: Alfred </a:t>
            </a:r>
            <a:r>
              <a:rPr lang="pt-BR" sz="800" dirty="0" err="1">
                <a:latin typeface="Arial" charset="0"/>
                <a:cs typeface="Arial" charset="0"/>
              </a:rPr>
              <a:t>Knop</a:t>
            </a:r>
            <a:r>
              <a:rPr lang="pt-BR" sz="800" dirty="0">
                <a:latin typeface="Arial" charset="0"/>
                <a:cs typeface="Arial" charset="0"/>
              </a:rPr>
              <a:t>; 1920                                                                                                                                                                                                        </a:t>
            </a:r>
            <a:r>
              <a:rPr lang="pt-BR" altLang="pt-BR"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Kreuter</a:t>
            </a:r>
            <a:r>
              <a:rPr lang="pt-BR" alt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MW et al. </a:t>
            </a:r>
            <a:r>
              <a:rPr lang="pt-BR" altLang="pt-BR"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Understanding</a:t>
            </a:r>
            <a:r>
              <a:rPr lang="pt-BR" alt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altLang="pt-BR"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wicked</a:t>
            </a:r>
            <a:r>
              <a:rPr lang="pt-BR" alt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altLang="pt-BR"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problems</a:t>
            </a:r>
            <a:r>
              <a:rPr lang="pt-BR" alt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pt-BR" altLang="pt-BR"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key</a:t>
            </a:r>
            <a:r>
              <a:rPr lang="pt-BR" alt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altLang="pt-BR"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to</a:t>
            </a:r>
            <a:r>
              <a:rPr lang="pt-BR" alt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altLang="pt-BR"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advancing</a:t>
            </a:r>
            <a:r>
              <a:rPr lang="pt-BR" alt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altLang="pt-BR"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environmental</a:t>
            </a:r>
            <a:r>
              <a:rPr lang="pt-BR" alt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altLang="pt-BR"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health</a:t>
            </a:r>
            <a:r>
              <a:rPr lang="pt-BR" alt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altLang="pt-BR"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promotion</a:t>
            </a:r>
            <a:r>
              <a:rPr lang="pt-BR" alt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Health </a:t>
            </a:r>
            <a:r>
              <a:rPr lang="pt-BR" altLang="pt-BR"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Education</a:t>
            </a:r>
            <a:r>
              <a:rPr lang="pt-BR" alt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&amp; </a:t>
            </a:r>
            <a:r>
              <a:rPr lang="pt-BR" altLang="pt-BR" sz="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Behavior</a:t>
            </a:r>
            <a:r>
              <a:rPr lang="pt-BR" altLang="pt-BR" sz="800" dirty="0">
                <a:solidFill>
                  <a:srgbClr val="000000"/>
                </a:solidFill>
                <a:latin typeface="Arial" panose="020B0604020202020204" pitchFamily="34" charset="0"/>
                <a:ea typeface="Times New Roman" panose="02020603050405020304" pitchFamily="18" charset="0"/>
                <a:cs typeface="Arial" panose="020B0604020202020204" pitchFamily="34" charset="0"/>
              </a:rPr>
              <a:t>. 2004; 31: 441-454.</a:t>
            </a:r>
            <a:endParaRPr lang="pt-BR" altLang="pt-BR" sz="800" dirty="0">
              <a:latin typeface="Arial" panose="020B0604020202020204" pitchFamily="34" charset="0"/>
              <a:ea typeface="Calibri" panose="020F0502020204030204" pitchFamily="34" charset="0"/>
              <a:cs typeface="Arial" panose="020B0604020202020204" pitchFamily="34" charset="0"/>
            </a:endParaRPr>
          </a:p>
          <a:p>
            <a:pPr>
              <a:spcBef>
                <a:spcPct val="0"/>
              </a:spcBef>
              <a:buFontTx/>
              <a:buNone/>
            </a:pPr>
            <a:r>
              <a:rPr lang="pt-BR" altLang="pt-BR" sz="800" dirty="0" err="1">
                <a:latin typeface="Arial" panose="020B0604020202020204" pitchFamily="34" charset="0"/>
                <a:cs typeface="Arial" panose="020B0604020202020204" pitchFamily="34" charset="0"/>
              </a:rPr>
              <a:t>Runnels</a:t>
            </a:r>
            <a:r>
              <a:rPr lang="pt-BR" altLang="pt-BR" sz="800" dirty="0">
                <a:latin typeface="Arial" panose="020B0604020202020204" pitchFamily="34" charset="0"/>
                <a:cs typeface="Arial" panose="020B0604020202020204" pitchFamily="34" charset="0"/>
              </a:rPr>
              <a:t> P et al. </a:t>
            </a:r>
            <a:r>
              <a:rPr lang="pt-BR" altLang="pt-BR" sz="800" dirty="0" err="1">
                <a:latin typeface="Arial" panose="020B0604020202020204" pitchFamily="34" charset="0"/>
                <a:cs typeface="Arial" panose="020B0604020202020204" pitchFamily="34" charset="0"/>
              </a:rPr>
              <a:t>Designing</a:t>
            </a:r>
            <a:r>
              <a:rPr lang="pt-BR" altLang="pt-BR" sz="800" dirty="0">
                <a:latin typeface="Arial" panose="020B0604020202020204" pitchFamily="34" charset="0"/>
                <a:cs typeface="Arial" panose="020B0604020202020204" pitchFamily="34" charset="0"/>
              </a:rPr>
              <a:t> for </a:t>
            </a:r>
            <a:r>
              <a:rPr lang="pt-BR" altLang="pt-BR" sz="800" dirty="0" err="1">
                <a:latin typeface="Arial" panose="020B0604020202020204" pitchFamily="34" charset="0"/>
                <a:cs typeface="Arial" panose="020B0604020202020204" pitchFamily="34" charset="0"/>
              </a:rPr>
              <a:t>value</a:t>
            </a:r>
            <a:r>
              <a:rPr lang="pt-BR" altLang="pt-BR" sz="800" dirty="0">
                <a:latin typeface="Arial" panose="020B0604020202020204" pitchFamily="34" charset="0"/>
                <a:cs typeface="Arial" panose="020B0604020202020204" pitchFamily="34" charset="0"/>
              </a:rPr>
              <a:t> in </a:t>
            </a:r>
            <a:r>
              <a:rPr lang="pt-BR" altLang="pt-BR" sz="800" dirty="0" err="1">
                <a:latin typeface="Arial" panose="020B0604020202020204" pitchFamily="34" charset="0"/>
                <a:cs typeface="Arial" panose="020B0604020202020204" pitchFamily="34" charset="0"/>
              </a:rPr>
              <a:t>specialty</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referrals</a:t>
            </a:r>
            <a:r>
              <a:rPr lang="pt-BR" altLang="pt-BR" sz="800" dirty="0">
                <a:latin typeface="Arial" panose="020B0604020202020204" pitchFamily="34" charset="0"/>
                <a:cs typeface="Arial" panose="020B0604020202020204" pitchFamily="34" charset="0"/>
              </a:rPr>
              <a:t>: a new framework for </a:t>
            </a:r>
            <a:r>
              <a:rPr lang="pt-BR" altLang="pt-BR" sz="800" dirty="0" err="1">
                <a:latin typeface="Arial" panose="020B0604020202020204" pitchFamily="34" charset="0"/>
                <a:cs typeface="Arial" panose="020B0604020202020204" pitchFamily="34" charset="0"/>
              </a:rPr>
              <a:t>eliminating</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defects</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and</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wicked</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problems</a:t>
            </a:r>
            <a:r>
              <a:rPr lang="pt-BR" altLang="pt-BR" sz="800" dirty="0">
                <a:latin typeface="Arial" panose="020B0604020202020204" pitchFamily="34" charset="0"/>
                <a:cs typeface="Arial" panose="020B0604020202020204" pitchFamily="34" charset="0"/>
              </a:rPr>
              <a:t>. NEJM </a:t>
            </a:r>
            <a:r>
              <a:rPr lang="pt-BR" altLang="pt-BR" sz="800" dirty="0" err="1">
                <a:latin typeface="Arial" panose="020B0604020202020204" pitchFamily="34" charset="0"/>
                <a:cs typeface="Arial" panose="020B0604020202020204" pitchFamily="34" charset="0"/>
              </a:rPr>
              <a:t>Catalyst</a:t>
            </a:r>
            <a:r>
              <a:rPr lang="pt-BR" altLang="pt-BR" sz="800" dirty="0">
                <a:latin typeface="Arial" panose="020B0604020202020204" pitchFamily="34" charset="0"/>
                <a:cs typeface="Arial" panose="020B0604020202020204" pitchFamily="34" charset="0"/>
              </a:rPr>
              <a:t>. 2021. Disponível em: </a:t>
            </a:r>
            <a:r>
              <a:rPr lang="pt-BR" altLang="pt-BR" sz="800" dirty="0" err="1">
                <a:solidFill>
                  <a:srgbClr val="4D4D4D"/>
                </a:solidFill>
                <a:latin typeface="Arial" panose="020B0604020202020204" pitchFamily="34" charset="0"/>
                <a:cs typeface="Arial" panose="020B0604020202020204" pitchFamily="34" charset="0"/>
              </a:rPr>
              <a:t>DOI:</a:t>
            </a:r>
            <a:r>
              <a:rPr lang="pt-BR" altLang="pt-BR" sz="800" u="sng" dirty="0" err="1">
                <a:solidFill>
                  <a:srgbClr val="4D4D4D"/>
                </a:solidFill>
                <a:latin typeface="Arial" panose="020B0604020202020204" pitchFamily="34" charset="0"/>
                <a:cs typeface="Arial" panose="020B0604020202020204" pitchFamily="34" charset="0"/>
                <a:hlinkClick r:id="rId2"/>
              </a:rPr>
              <a:t>https</a:t>
            </a:r>
            <a:r>
              <a:rPr lang="pt-BR" altLang="pt-BR" sz="800" u="sng" dirty="0">
                <a:solidFill>
                  <a:srgbClr val="4D4D4D"/>
                </a:solidFill>
                <a:latin typeface="Arial" panose="020B0604020202020204" pitchFamily="34" charset="0"/>
                <a:cs typeface="Arial" panose="020B0604020202020204" pitchFamily="34" charset="0"/>
                <a:hlinkClick r:id="rId2"/>
              </a:rPr>
              <a:t>://doi.org/10.1056/CAT.21.0062</a:t>
            </a:r>
            <a:r>
              <a:rPr lang="pt-BR" altLang="pt-BR" sz="800" dirty="0">
                <a:solidFill>
                  <a:srgbClr val="4D4D4D"/>
                </a:solidFill>
                <a:latin typeface="Arial" panose="020B0604020202020204" pitchFamily="34" charset="0"/>
                <a:cs typeface="Arial" panose="020B0604020202020204" pitchFamily="34" charset="0"/>
              </a:rPr>
              <a:t>.                                                                                                                                                                                                                          </a:t>
            </a:r>
            <a:endParaRPr lang="pt-BR" altLang="pt-BR" sz="800"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534188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ABA6AA-2D84-E987-BDF1-DFE3F722FA9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2962" y="1973263"/>
            <a:ext cx="74898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5C5ADFA5-5949-6B1E-334A-45AE127315DC}"/>
              </a:ext>
            </a:extLst>
          </p:cNvPr>
          <p:cNvSpPr txBox="1"/>
          <p:nvPr/>
        </p:nvSpPr>
        <p:spPr>
          <a:xfrm>
            <a:off x="1246699" y="623888"/>
            <a:ext cx="8642350" cy="892552"/>
          </a:xfrm>
          <a:prstGeom prst="rect">
            <a:avLst/>
          </a:prstGeom>
          <a:noFill/>
        </p:spPr>
        <p:txBody>
          <a:bodyPr>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Ganhos de eficiência no SUS em diferentes intervenções </a:t>
            </a:r>
          </a:p>
        </p:txBody>
      </p:sp>
      <p:sp>
        <p:nvSpPr>
          <p:cNvPr id="4" name="CaixaDeTexto 3">
            <a:extLst>
              <a:ext uri="{FF2B5EF4-FFF2-40B4-BE49-F238E27FC236}">
                <a16:creationId xmlns:a16="http://schemas.microsoft.com/office/drawing/2014/main" id="{9C5588BA-2706-C552-DF8A-144468249908}"/>
              </a:ext>
            </a:extLst>
          </p:cNvPr>
          <p:cNvSpPr txBox="1">
            <a:spLocks noChangeArrowheads="1"/>
          </p:cNvSpPr>
          <p:nvPr/>
        </p:nvSpPr>
        <p:spPr bwMode="auto">
          <a:xfrm>
            <a:off x="1751524" y="6494463"/>
            <a:ext cx="77771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914400" eaLnBrk="1" hangingPunct="1">
              <a:spcBef>
                <a:spcPct val="0"/>
              </a:spcBef>
              <a:buFontTx/>
              <a:buNone/>
            </a:pPr>
            <a:r>
              <a:rPr lang="pt-BR" altLang="pt-BR" sz="800" dirty="0">
                <a:latin typeface="Arial" panose="020B0604020202020204" pitchFamily="34" charset="0"/>
                <a:cs typeface="Arial" panose="020B0604020202020204" pitchFamily="34" charset="0"/>
              </a:rPr>
              <a:t>Fonte: </a:t>
            </a:r>
            <a:r>
              <a:rPr lang="pt-BR" altLang="pt-BR" sz="800" dirty="0" err="1">
                <a:latin typeface="Arial" panose="020B0604020202020204" pitchFamily="34" charset="0"/>
                <a:cs typeface="Arial" panose="020B0604020202020204" pitchFamily="34" charset="0"/>
              </a:rPr>
              <a:t>Araujo</a:t>
            </a:r>
            <a:r>
              <a:rPr lang="pt-BR" altLang="pt-BR" sz="800" dirty="0">
                <a:latin typeface="Arial" panose="020B0604020202020204" pitchFamily="34" charset="0"/>
                <a:cs typeface="Arial" panose="020B0604020202020204" pitchFamily="34" charset="0"/>
              </a:rPr>
              <a:t> EC, Pontes E. Análise da eficiência do gasto público com saúde. Brasília, Banco Mundial, 2017</a:t>
            </a:r>
          </a:p>
          <a:p>
            <a:pPr defTabSz="914400" eaLnBrk="1" hangingPunct="1">
              <a:spcBef>
                <a:spcPct val="0"/>
              </a:spcBef>
              <a:buFontTx/>
              <a:buNone/>
            </a:pPr>
            <a:endParaRPr lang="pt-BR" altLang="pt-BR" sz="800" dirty="0"/>
          </a:p>
          <a:p>
            <a:pPr defTabSz="914400" eaLnBrk="1" hangingPunct="1">
              <a:spcBef>
                <a:spcPct val="0"/>
              </a:spcBef>
              <a:buFontTx/>
              <a:buNone/>
            </a:pPr>
            <a:endParaRPr lang="pt-BR" altLang="pt-BR" sz="800" dirty="0"/>
          </a:p>
          <a:p>
            <a:pPr defTabSz="914400" eaLnBrk="1" hangingPunct="1">
              <a:spcBef>
                <a:spcPct val="0"/>
              </a:spcBef>
              <a:buFontTx/>
              <a:buNone/>
            </a:pPr>
            <a:endParaRPr lang="pt-BR" altLang="pt-BR" sz="1800" dirty="0"/>
          </a:p>
        </p:txBody>
      </p:sp>
      <p:sp>
        <p:nvSpPr>
          <p:cNvPr id="5" name="Seta para a direita 4">
            <a:extLst>
              <a:ext uri="{FF2B5EF4-FFF2-40B4-BE49-F238E27FC236}">
                <a16:creationId xmlns:a16="http://schemas.microsoft.com/office/drawing/2014/main" id="{D32017AA-766E-384B-6E19-4B3489C26412}"/>
              </a:ext>
            </a:extLst>
          </p:cNvPr>
          <p:cNvSpPr/>
          <p:nvPr/>
        </p:nvSpPr>
        <p:spPr>
          <a:xfrm>
            <a:off x="1175262" y="4206875"/>
            <a:ext cx="504825"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Tree>
    <p:extLst>
      <p:ext uri="{BB962C8B-B14F-4D97-AF65-F5344CB8AC3E}">
        <p14:creationId xmlns:p14="http://schemas.microsoft.com/office/powerpoint/2010/main" val="859105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4DCE3B-B55F-C8E2-AD45-C317C7A28D79}"/>
              </a:ext>
            </a:extLst>
          </p:cNvPr>
          <p:cNvSpPr txBox="1">
            <a:spLocks/>
          </p:cNvSpPr>
          <p:nvPr/>
        </p:nvSpPr>
        <p:spPr>
          <a:xfrm>
            <a:off x="2123403" y="478629"/>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princípio da coordenação assistencial nas RAS</a:t>
            </a:r>
          </a:p>
        </p:txBody>
      </p:sp>
      <p:sp>
        <p:nvSpPr>
          <p:cNvPr id="3" name="Espaço Reservado para Conteúdo 2">
            <a:extLst>
              <a:ext uri="{FF2B5EF4-FFF2-40B4-BE49-F238E27FC236}">
                <a16:creationId xmlns:a16="http://schemas.microsoft.com/office/drawing/2014/main" id="{8D224E7F-5C35-C082-D96E-AA3B4EF265E7}"/>
              </a:ext>
            </a:extLst>
          </p:cNvPr>
          <p:cNvSpPr txBox="1">
            <a:spLocks/>
          </p:cNvSpPr>
          <p:nvPr/>
        </p:nvSpPr>
        <p:spPr>
          <a:xfrm>
            <a:off x="1875803" y="1794287"/>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000" b="1" dirty="0">
                <a:latin typeface="Arial" panose="020B0604020202020204" pitchFamily="34" charset="0"/>
                <a:cs typeface="Arial" panose="020B0604020202020204" pitchFamily="34" charset="0"/>
              </a:rPr>
              <a:t>É um estado de estar em harmonia em uma ação ou esforço  em comum</a:t>
            </a:r>
          </a:p>
          <a:p>
            <a:r>
              <a:rPr lang="pt-BR" sz="2000" b="1" dirty="0">
                <a:latin typeface="Arial" panose="020B0604020202020204" pitchFamily="34" charset="0"/>
                <a:cs typeface="Arial" panose="020B0604020202020204" pitchFamily="34" charset="0"/>
              </a:rPr>
              <a:t>A coordenação da atenção à saúde é a concertação das diferentes atividades requeridas para atender as pessoas usuárias ao longo de todo o contínuo assistencial</a:t>
            </a:r>
          </a:p>
          <a:p>
            <a:r>
              <a:rPr lang="pt-BR" sz="2000" b="1" dirty="0">
                <a:latin typeface="Arial" panose="020B0604020202020204" pitchFamily="34" charset="0"/>
                <a:cs typeface="Arial" panose="020B0604020202020204" pitchFamily="34" charset="0"/>
              </a:rPr>
              <a:t>Opera por meio de iniciativas sistêmicas dirigidas a assegurar que as pessoas usuárias recebam serviços apropriados às suas necessidades e de forma coerente por meio do tempo e dos distintos entornos de provisão de cuidados</a:t>
            </a:r>
          </a:p>
          <a:p>
            <a:r>
              <a:rPr lang="pt-BR" sz="2000" b="1" dirty="0">
                <a:latin typeface="Arial" panose="020B0604020202020204" pitchFamily="34" charset="0"/>
                <a:cs typeface="Arial" panose="020B0604020202020204" pitchFamily="34" charset="0"/>
              </a:rPr>
              <a:t>Expressa uma organização racional de diferentes rotas ou percursos que as pessoas podem cumprir nas RAS e para isso há que se estruturarem mecanismos potentes de coordenação assistencial</a:t>
            </a:r>
          </a:p>
        </p:txBody>
      </p:sp>
      <p:sp>
        <p:nvSpPr>
          <p:cNvPr id="4" name="CaixaDeTexto 3">
            <a:extLst>
              <a:ext uri="{FF2B5EF4-FFF2-40B4-BE49-F238E27FC236}">
                <a16:creationId xmlns:a16="http://schemas.microsoft.com/office/drawing/2014/main" id="{734444D7-23AB-E928-E9FC-1955CEB88273}"/>
              </a:ext>
            </a:extLst>
          </p:cNvPr>
          <p:cNvSpPr txBox="1"/>
          <p:nvPr/>
        </p:nvSpPr>
        <p:spPr>
          <a:xfrm>
            <a:off x="2152181" y="6310671"/>
            <a:ext cx="7632848" cy="461665"/>
          </a:xfrm>
          <a:prstGeom prst="rect">
            <a:avLst/>
          </a:prstGeom>
          <a:noFill/>
        </p:spPr>
        <p:txBody>
          <a:bodyPr wrap="square" rtlCol="0">
            <a:spAutoFit/>
          </a:bodyPr>
          <a:lstStyle/>
          <a:p>
            <a:r>
              <a:rPr lang="pt-BR" sz="800" dirty="0">
                <a:latin typeface="Arial" panose="020B0604020202020204" pitchFamily="34" charset="0"/>
                <a:cs typeface="Arial" panose="020B0604020202020204" pitchFamily="34" charset="0"/>
              </a:rPr>
              <a:t>Fontes:                                                                                                                                                                                                                                                                                    </a:t>
            </a:r>
            <a:r>
              <a:rPr lang="pt-BR" sz="800" dirty="0" err="1">
                <a:latin typeface="Arial" panose="020B0604020202020204" pitchFamily="34" charset="0"/>
                <a:cs typeface="Arial" panose="020B0604020202020204" pitchFamily="34" charset="0"/>
              </a:rPr>
              <a:t>Hofmarcher</a:t>
            </a:r>
            <a:r>
              <a:rPr lang="pt-BR" sz="800" dirty="0">
                <a:latin typeface="Arial" panose="020B0604020202020204" pitchFamily="34" charset="0"/>
                <a:cs typeface="Arial" panose="020B0604020202020204" pitchFamily="34" charset="0"/>
              </a:rPr>
              <a:t> MM et al. </a:t>
            </a:r>
            <a:r>
              <a:rPr lang="pt-BR" sz="800" dirty="0" err="1">
                <a:latin typeface="Arial" panose="020B0604020202020204" pitchFamily="34" charset="0"/>
                <a:cs typeface="Arial" panose="020B0604020202020204" pitchFamily="34" charset="0"/>
              </a:rPr>
              <a:t>Improved</a:t>
            </a:r>
            <a:r>
              <a:rPr lang="pt-BR" sz="800" dirty="0">
                <a:latin typeface="Arial" panose="020B0604020202020204" pitchFamily="34" charset="0"/>
                <a:cs typeface="Arial" panose="020B0604020202020204" pitchFamily="34" charset="0"/>
              </a:rPr>
              <a:t> </a:t>
            </a:r>
            <a:r>
              <a:rPr lang="pt-BR" sz="800" dirty="0" err="1">
                <a:latin typeface="Arial" panose="020B0604020202020204" pitchFamily="34" charset="0"/>
                <a:cs typeface="Arial" panose="020B0604020202020204" pitchFamily="34" charset="0"/>
              </a:rPr>
              <a:t>heqalth</a:t>
            </a:r>
            <a:r>
              <a:rPr lang="pt-BR" sz="800" dirty="0">
                <a:latin typeface="Arial" panose="020B0604020202020204" pitchFamily="34" charset="0"/>
                <a:cs typeface="Arial" panose="020B0604020202020204" pitchFamily="34" charset="0"/>
              </a:rPr>
              <a:t> system performance </a:t>
            </a:r>
            <a:r>
              <a:rPr lang="pt-BR" sz="800" dirty="0" err="1">
                <a:latin typeface="Arial" panose="020B0604020202020204" pitchFamily="34" charset="0"/>
                <a:cs typeface="Arial" panose="020B0604020202020204" pitchFamily="34" charset="0"/>
              </a:rPr>
              <a:t>through</a:t>
            </a:r>
            <a:r>
              <a:rPr lang="pt-BR" sz="800" dirty="0">
                <a:latin typeface="Arial" panose="020B0604020202020204" pitchFamily="34" charset="0"/>
                <a:cs typeface="Arial" panose="020B0604020202020204" pitchFamily="34" charset="0"/>
              </a:rPr>
              <a:t> </a:t>
            </a:r>
            <a:r>
              <a:rPr lang="pt-BR" sz="800" dirty="0" err="1">
                <a:latin typeface="Arial" panose="020B0604020202020204" pitchFamily="34" charset="0"/>
                <a:cs typeface="Arial" panose="020B0604020202020204" pitchFamily="34" charset="0"/>
              </a:rPr>
              <a:t>better</a:t>
            </a:r>
            <a:r>
              <a:rPr lang="pt-BR" sz="800" dirty="0">
                <a:latin typeface="Arial" panose="020B0604020202020204" pitchFamily="34" charset="0"/>
                <a:cs typeface="Arial" panose="020B0604020202020204" pitchFamily="34" charset="0"/>
              </a:rPr>
              <a:t> </a:t>
            </a:r>
            <a:r>
              <a:rPr lang="pt-BR" sz="800" dirty="0" err="1">
                <a:latin typeface="Arial" panose="020B0604020202020204" pitchFamily="34" charset="0"/>
                <a:cs typeface="Arial" panose="020B0604020202020204" pitchFamily="34" charset="0"/>
              </a:rPr>
              <a:t>care</a:t>
            </a:r>
            <a:r>
              <a:rPr lang="pt-BR" sz="800" dirty="0">
                <a:latin typeface="Arial" panose="020B0604020202020204" pitchFamily="34" charset="0"/>
                <a:cs typeface="Arial" panose="020B0604020202020204" pitchFamily="34" charset="0"/>
              </a:rPr>
              <a:t> </a:t>
            </a:r>
            <a:r>
              <a:rPr lang="pt-BR" sz="800" dirty="0" err="1">
                <a:latin typeface="Arial" panose="020B0604020202020204" pitchFamily="34" charset="0"/>
                <a:cs typeface="Arial" panose="020B0604020202020204" pitchFamily="34" charset="0"/>
              </a:rPr>
              <a:t>coordination</a:t>
            </a:r>
            <a:r>
              <a:rPr lang="pt-BR" sz="800" dirty="0">
                <a:latin typeface="Arial" panose="020B0604020202020204" pitchFamily="34" charset="0"/>
                <a:cs typeface="Arial" panose="020B0604020202020204" pitchFamily="34" charset="0"/>
              </a:rPr>
              <a:t>. Paris: OECD; 2007                                                                                                         </a:t>
            </a:r>
            <a:r>
              <a:rPr lang="pt-BR" sz="800" dirty="0" err="1">
                <a:latin typeface="Arial" panose="020B0604020202020204" pitchFamily="34" charset="0"/>
                <a:cs typeface="Arial" panose="020B0604020202020204" pitchFamily="34" charset="0"/>
              </a:rPr>
              <a:t>Starfield</a:t>
            </a:r>
            <a:r>
              <a:rPr lang="pt-BR" sz="800" dirty="0">
                <a:latin typeface="Arial" panose="020B0604020202020204" pitchFamily="34" charset="0"/>
                <a:cs typeface="Arial" panose="020B0604020202020204" pitchFamily="34" charset="0"/>
              </a:rPr>
              <a:t> B. Atenção primária: o equilíbrio </a:t>
            </a:r>
            <a:r>
              <a:rPr lang="pt-BR" sz="800" dirty="0" err="1">
                <a:latin typeface="Arial" panose="020B0604020202020204" pitchFamily="34" charset="0"/>
                <a:cs typeface="Arial" panose="020B0604020202020204" pitchFamily="34" charset="0"/>
              </a:rPr>
              <a:t>ntre</a:t>
            </a:r>
            <a:r>
              <a:rPr lang="pt-BR" sz="800" dirty="0">
                <a:latin typeface="Arial" panose="020B0604020202020204" pitchFamily="34" charset="0"/>
                <a:cs typeface="Arial" panose="020B0604020202020204" pitchFamily="34" charset="0"/>
              </a:rPr>
              <a:t> necessidades de saúde, serviços e tecnologia. Brasília: UNSCO/Ministério da Saúde; 2002</a:t>
            </a:r>
          </a:p>
        </p:txBody>
      </p:sp>
    </p:spTree>
    <p:extLst>
      <p:ext uri="{BB962C8B-B14F-4D97-AF65-F5344CB8AC3E}">
        <p14:creationId xmlns:p14="http://schemas.microsoft.com/office/powerpoint/2010/main" val="3625653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C7CBD7-7644-88FF-1AEB-5EFE2CEA84DF}"/>
              </a:ext>
            </a:extLst>
          </p:cNvPr>
          <p:cNvPicPr>
            <a:picLocks noChangeAspect="1" noChangeArrowheads="1"/>
          </p:cNvPicPr>
          <p:nvPr/>
        </p:nvPicPr>
        <p:blipFill>
          <a:blip r:embed="rId2" cstate="print"/>
          <a:srcRect/>
          <a:stretch>
            <a:fillRect/>
          </a:stretch>
        </p:blipFill>
        <p:spPr bwMode="auto">
          <a:xfrm>
            <a:off x="2542666" y="1479856"/>
            <a:ext cx="6756130" cy="4448885"/>
          </a:xfrm>
          <a:prstGeom prst="rect">
            <a:avLst/>
          </a:prstGeom>
          <a:noFill/>
          <a:ln w="9525">
            <a:noFill/>
            <a:miter lim="800000"/>
            <a:headEnd/>
            <a:tailEnd/>
          </a:ln>
        </p:spPr>
      </p:pic>
      <p:sp>
        <p:nvSpPr>
          <p:cNvPr id="3" name="CaixaDeTexto 2">
            <a:extLst>
              <a:ext uri="{FF2B5EF4-FFF2-40B4-BE49-F238E27FC236}">
                <a16:creationId xmlns:a16="http://schemas.microsoft.com/office/drawing/2014/main" id="{A9FEA449-651D-8314-D753-0544443DCF60}"/>
              </a:ext>
            </a:extLst>
          </p:cNvPr>
          <p:cNvSpPr txBox="1"/>
          <p:nvPr/>
        </p:nvSpPr>
        <p:spPr>
          <a:xfrm>
            <a:off x="2378906" y="524923"/>
            <a:ext cx="10143858" cy="492443"/>
          </a:xfrm>
          <a:prstGeom prst="rect">
            <a:avLst/>
          </a:prstGeom>
          <a:noFill/>
        </p:spPr>
        <p:txBody>
          <a:bodyPr wrap="square" rtlCol="0">
            <a:spAutoFit/>
          </a:bodyPr>
          <a:lstStyle/>
          <a:p>
            <a:r>
              <a:rPr lang="pt-BR"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 mecanismos de coordenação assistencial</a:t>
            </a:r>
          </a:p>
        </p:txBody>
      </p:sp>
      <p:sp>
        <p:nvSpPr>
          <p:cNvPr id="4" name="CaixaDeTexto 3">
            <a:extLst>
              <a:ext uri="{FF2B5EF4-FFF2-40B4-BE49-F238E27FC236}">
                <a16:creationId xmlns:a16="http://schemas.microsoft.com/office/drawing/2014/main" id="{4A1D6A8D-7B3D-9A95-16E8-E6E4F62F4850}"/>
              </a:ext>
            </a:extLst>
          </p:cNvPr>
          <p:cNvSpPr txBox="1"/>
          <p:nvPr/>
        </p:nvSpPr>
        <p:spPr>
          <a:xfrm>
            <a:off x="2440807" y="6154680"/>
            <a:ext cx="7998864" cy="584775"/>
          </a:xfrm>
          <a:prstGeom prst="rect">
            <a:avLst/>
          </a:prstGeom>
          <a:noFill/>
        </p:spPr>
        <p:txBody>
          <a:bodyPr wrap="square" rtlCol="0">
            <a:spAutoFit/>
          </a:bodyPr>
          <a:lstStyle/>
          <a:p>
            <a:r>
              <a:rPr lang="pt-BR" sz="800" dirty="0">
                <a:latin typeface="Arial" panose="020B0604020202020204" pitchFamily="34" charset="0"/>
                <a:cs typeface="Arial" pitchFamily="34" charset="0"/>
              </a:rPr>
              <a:t>Fontes:                                                                                                                                                                                                                                                                       </a:t>
            </a:r>
            <a:r>
              <a:rPr lang="pt-BR" altLang="pt-BR" sz="800" dirty="0" err="1">
                <a:latin typeface="Arial" panose="020B0604020202020204" pitchFamily="34" charset="0"/>
                <a:cs typeface="Arial" panose="020B0604020202020204" pitchFamily="34" charset="0"/>
              </a:rPr>
              <a:t>Mintzberg</a:t>
            </a:r>
            <a:r>
              <a:rPr lang="pt-BR" altLang="pt-BR" sz="800" dirty="0">
                <a:latin typeface="Arial" panose="020B0604020202020204" pitchFamily="34" charset="0"/>
                <a:cs typeface="Arial" panose="020B0604020202020204" pitchFamily="34" charset="0"/>
              </a:rPr>
              <a:t> H. Criando organizações eficazes: estruturas com cinco configurações. São Paulo: Ed. Atlas, 2ª edição;; 2003</a:t>
            </a:r>
            <a:r>
              <a:rPr lang="pt-BR" sz="800" dirty="0">
                <a:latin typeface="Arial" panose="020B0604020202020204" pitchFamily="34" charset="0"/>
                <a:cs typeface="Arial" pitchFamily="34" charset="0"/>
              </a:rPr>
              <a:t>                                                                                                                                                                                                                                                                                           Vargas I et al. </a:t>
            </a:r>
            <a:r>
              <a:rPr lang="pt-BR" sz="800" dirty="0" err="1">
                <a:latin typeface="Arial" panose="020B0604020202020204" pitchFamily="34" charset="0"/>
                <a:cs typeface="Arial" pitchFamily="34" charset="0"/>
              </a:rPr>
              <a:t>Guía</a:t>
            </a:r>
            <a:r>
              <a:rPr lang="pt-BR" sz="800" dirty="0">
                <a:latin typeface="Arial" panose="020B0604020202020204" pitchFamily="34" charset="0"/>
                <a:cs typeface="Arial" pitchFamily="34" charset="0"/>
              </a:rPr>
              <a:t> para </a:t>
            </a:r>
            <a:r>
              <a:rPr lang="pt-BR" sz="800" dirty="0" err="1">
                <a:latin typeface="Arial" panose="020B0604020202020204" pitchFamily="34" charset="0"/>
                <a:cs typeface="Arial" pitchFamily="34" charset="0"/>
              </a:rPr>
              <a:t>la</a:t>
            </a:r>
            <a:r>
              <a:rPr lang="pt-BR" sz="800" dirty="0">
                <a:latin typeface="Arial" panose="020B0604020202020204" pitchFamily="34" charset="0"/>
                <a:cs typeface="Arial" pitchFamily="34" charset="0"/>
              </a:rPr>
              <a:t> </a:t>
            </a:r>
            <a:r>
              <a:rPr lang="pt-BR" sz="800" dirty="0" err="1">
                <a:latin typeface="Arial" panose="020B0604020202020204" pitchFamily="34" charset="0"/>
                <a:cs typeface="Arial" pitchFamily="34" charset="0"/>
              </a:rPr>
              <a:t>implantación</a:t>
            </a:r>
            <a:r>
              <a:rPr lang="pt-BR" sz="800" dirty="0">
                <a:latin typeface="Arial" panose="020B0604020202020204" pitchFamily="34" charset="0"/>
                <a:cs typeface="Arial" pitchFamily="34" charset="0"/>
              </a:rPr>
              <a:t> de mecanismos de </a:t>
            </a:r>
            <a:r>
              <a:rPr lang="pt-BR" sz="800" dirty="0" err="1">
                <a:latin typeface="Arial" panose="020B0604020202020204" pitchFamily="34" charset="0"/>
                <a:cs typeface="Arial" pitchFamily="34" charset="0"/>
              </a:rPr>
              <a:t>coordinación</a:t>
            </a:r>
            <a:r>
              <a:rPr lang="pt-BR" sz="800" dirty="0">
                <a:latin typeface="Arial" panose="020B0604020202020204" pitchFamily="34" charset="0"/>
                <a:cs typeface="Arial" pitchFamily="34" charset="0"/>
              </a:rPr>
              <a:t> </a:t>
            </a:r>
            <a:r>
              <a:rPr lang="pt-BR" sz="800" dirty="0" err="1">
                <a:latin typeface="Arial" panose="020B0604020202020204" pitchFamily="34" charset="0"/>
                <a:cs typeface="Arial" pitchFamily="34" charset="0"/>
              </a:rPr>
              <a:t>asistencial</a:t>
            </a:r>
            <a:r>
              <a:rPr lang="pt-BR" sz="800" dirty="0">
                <a:latin typeface="Arial" panose="020B0604020202020204" pitchFamily="34" charset="0"/>
                <a:cs typeface="Arial" pitchFamily="34" charset="0"/>
              </a:rPr>
              <a:t> em Redes Integradas de </a:t>
            </a:r>
            <a:r>
              <a:rPr lang="pt-BR" sz="800" dirty="0" err="1">
                <a:latin typeface="Arial" panose="020B0604020202020204" pitchFamily="34" charset="0"/>
                <a:cs typeface="Arial" pitchFamily="34" charset="0"/>
              </a:rPr>
              <a:t>Servicios</a:t>
            </a:r>
            <a:r>
              <a:rPr lang="pt-BR" sz="800" dirty="0">
                <a:latin typeface="Arial" panose="020B0604020202020204" pitchFamily="34" charset="0"/>
                <a:cs typeface="Arial" pitchFamily="34" charset="0"/>
              </a:rPr>
              <a:t> de </a:t>
            </a:r>
            <a:r>
              <a:rPr lang="pt-BR" sz="800" dirty="0" err="1">
                <a:latin typeface="Arial" panose="020B0604020202020204" pitchFamily="34" charset="0"/>
                <a:cs typeface="Arial" pitchFamily="34" charset="0"/>
              </a:rPr>
              <a:t>Salud</a:t>
            </a:r>
            <a:r>
              <a:rPr lang="pt-BR" sz="800" dirty="0">
                <a:latin typeface="Arial" panose="020B0604020202020204" pitchFamily="34" charset="0"/>
                <a:cs typeface="Arial" pitchFamily="34" charset="0"/>
              </a:rPr>
              <a:t> (RISS). Washington: </a:t>
            </a:r>
            <a:r>
              <a:rPr lang="pt-BR" sz="800" dirty="0" err="1">
                <a:latin typeface="Arial" panose="020B0604020202020204" pitchFamily="34" charset="0"/>
                <a:cs typeface="Arial" pitchFamily="34" charset="0"/>
              </a:rPr>
              <a:t>Organización</a:t>
            </a:r>
            <a:r>
              <a:rPr lang="pt-BR" sz="800" dirty="0">
                <a:latin typeface="Arial" panose="020B0604020202020204" pitchFamily="34" charset="0"/>
                <a:cs typeface="Arial" pitchFamily="34" charset="0"/>
              </a:rPr>
              <a:t> Panamericana de </a:t>
            </a:r>
            <a:r>
              <a:rPr lang="pt-BR" sz="800" dirty="0" err="1">
                <a:latin typeface="Arial" panose="020B0604020202020204" pitchFamily="34" charset="0"/>
                <a:cs typeface="Arial" pitchFamily="34" charset="0"/>
              </a:rPr>
              <a:t>la</a:t>
            </a:r>
            <a:r>
              <a:rPr lang="pt-BR" sz="800" dirty="0">
                <a:latin typeface="Arial" panose="020B0604020202020204" pitchFamily="34" charset="0"/>
                <a:cs typeface="Arial" pitchFamily="34" charset="0"/>
              </a:rPr>
              <a:t> </a:t>
            </a:r>
            <a:r>
              <a:rPr lang="pt-BR" sz="800" dirty="0" err="1">
                <a:latin typeface="Arial" panose="020B0604020202020204" pitchFamily="34" charset="0"/>
                <a:cs typeface="Arial" pitchFamily="34" charset="0"/>
              </a:rPr>
              <a:t>Salud</a:t>
            </a:r>
            <a:r>
              <a:rPr lang="pt-BR" sz="800" dirty="0">
                <a:latin typeface="Arial" panose="020B0604020202020204" pitchFamily="34" charset="0"/>
                <a:cs typeface="Arial" pitchFamily="34" charset="0"/>
              </a:rPr>
              <a:t>/Consorcio de </a:t>
            </a:r>
            <a:r>
              <a:rPr lang="pt-BR" sz="800" dirty="0" err="1">
                <a:latin typeface="Arial" panose="020B0604020202020204" pitchFamily="34" charset="0"/>
                <a:cs typeface="Arial" pitchFamily="34" charset="0"/>
              </a:rPr>
              <a:t>Salud</a:t>
            </a:r>
            <a:r>
              <a:rPr lang="pt-BR" sz="800" dirty="0">
                <a:latin typeface="Arial" panose="020B0604020202020204" pitchFamily="34" charset="0"/>
                <a:cs typeface="Arial" pitchFamily="34" charset="0"/>
              </a:rPr>
              <a:t> y </a:t>
            </a:r>
            <a:r>
              <a:rPr lang="pt-BR" sz="800" dirty="0" err="1">
                <a:latin typeface="Arial" panose="020B0604020202020204" pitchFamily="34" charset="0"/>
                <a:cs typeface="Arial" pitchFamily="34" charset="0"/>
              </a:rPr>
              <a:t>Atención</a:t>
            </a:r>
            <a:r>
              <a:rPr lang="pt-BR" sz="800" dirty="0">
                <a:latin typeface="Arial" pitchFamily="34" charset="0"/>
                <a:cs typeface="Arial" pitchFamily="34" charset="0"/>
              </a:rPr>
              <a:t> Social; 2011</a:t>
            </a:r>
            <a:endParaRPr lang="pt-BR" dirty="0"/>
          </a:p>
        </p:txBody>
      </p:sp>
    </p:spTree>
    <p:extLst>
      <p:ext uri="{BB962C8B-B14F-4D97-AF65-F5344CB8AC3E}">
        <p14:creationId xmlns:p14="http://schemas.microsoft.com/office/powerpoint/2010/main" val="1788077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00C0D-514F-79DB-5597-4F5896A1294C}"/>
              </a:ext>
            </a:extLst>
          </p:cNvPr>
          <p:cNvSpPr txBox="1">
            <a:spLocks/>
          </p:cNvSpPr>
          <p:nvPr/>
        </p:nvSpPr>
        <p:spPr>
          <a:xfrm>
            <a:off x="1996314" y="154108"/>
            <a:ext cx="8229600" cy="1143000"/>
          </a:xfrm>
          <a:prstGeom prst="rect">
            <a:avLst/>
          </a:prstGeom>
        </p:spPr>
        <p:txBody>
          <a:bodyPr/>
          <a:lstStyle/>
          <a:p>
            <a:pPr>
              <a:defRPr/>
            </a:pPr>
            <a:r>
              <a:rPr lang="pt-BR" sz="2600" b="1" kern="0" dirty="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A coordenação assistencial e                                     o balanceamento entre oferta e demanda </a:t>
            </a:r>
          </a:p>
        </p:txBody>
      </p:sp>
      <p:sp>
        <p:nvSpPr>
          <p:cNvPr id="3" name="Espaço Reservado para Conteúdo 2">
            <a:extLst>
              <a:ext uri="{FF2B5EF4-FFF2-40B4-BE49-F238E27FC236}">
                <a16:creationId xmlns:a16="http://schemas.microsoft.com/office/drawing/2014/main" id="{FF22A871-A71A-8EBC-094B-196962298DFC}"/>
              </a:ext>
            </a:extLst>
          </p:cNvPr>
          <p:cNvSpPr txBox="1">
            <a:spLocks/>
          </p:cNvSpPr>
          <p:nvPr/>
        </p:nvSpPr>
        <p:spPr>
          <a:xfrm>
            <a:off x="1670705" y="1741973"/>
            <a:ext cx="8229600" cy="4525963"/>
          </a:xfrm>
          <a:prstGeom prst="rect">
            <a:avLst/>
          </a:prstGeom>
        </p:spPr>
        <p:txBody>
          <a:bodyPr>
            <a:normAutofit/>
          </a:bodyPr>
          <a:lstStyle/>
          <a:p>
            <a:pPr marL="342900" indent="-342900">
              <a:spcBef>
                <a:spcPct val="20000"/>
              </a:spcBef>
              <a:buFontTx/>
              <a:buChar char="•"/>
              <a:defRPr/>
            </a:pPr>
            <a:r>
              <a:rPr lang="pt-BR" sz="1900" b="1" kern="0" dirty="0">
                <a:latin typeface="Arial" panose="020B0604020202020204" pitchFamily="34" charset="0"/>
                <a:cs typeface="Arial" panose="020B0604020202020204" pitchFamily="34" charset="0"/>
              </a:rPr>
              <a:t>O balanceamento entre oferta e demanda em todos os pontos das RAS é essencial para chegar a sistemas de atenção à saúde eficientes, efetivos e equitativos</a:t>
            </a:r>
          </a:p>
          <a:p>
            <a:pPr marL="342900" indent="-342900">
              <a:spcBef>
                <a:spcPct val="20000"/>
              </a:spcBef>
              <a:buFontTx/>
              <a:buChar char="•"/>
              <a:defRPr/>
            </a:pPr>
            <a:r>
              <a:rPr lang="en-US" sz="1900" b="1" kern="0" dirty="0" err="1">
                <a:latin typeface="Arial" panose="020B0604020202020204" pitchFamily="34" charset="0"/>
                <a:cs typeface="Arial" panose="020B0604020202020204" pitchFamily="34" charset="0"/>
              </a:rPr>
              <a:t>Quando</a:t>
            </a:r>
            <a:r>
              <a:rPr lang="en-US" sz="1900" b="1" kern="0" dirty="0">
                <a:latin typeface="Arial" panose="020B0604020202020204" pitchFamily="34" charset="0"/>
                <a:cs typeface="Arial" panose="020B0604020202020204" pitchFamily="34" charset="0"/>
              </a:rPr>
              <a:t> o </a:t>
            </a:r>
            <a:r>
              <a:rPr lang="en-US" sz="1900" b="1" kern="0" dirty="0" err="1">
                <a:latin typeface="Arial" panose="020B0604020202020204" pitchFamily="34" charset="0"/>
                <a:cs typeface="Arial" panose="020B0604020202020204" pitchFamily="34" charset="0"/>
              </a:rPr>
              <a:t>desequilíbrio</a:t>
            </a:r>
            <a:r>
              <a:rPr lang="en-US" sz="1900" b="1" kern="0" dirty="0">
                <a:latin typeface="Arial" panose="020B0604020202020204" pitchFamily="34" charset="0"/>
                <a:cs typeface="Arial" panose="020B0604020202020204" pitchFamily="34" charset="0"/>
              </a:rPr>
              <a:t> entre a </a:t>
            </a:r>
            <a:r>
              <a:rPr lang="en-US" sz="1900" b="1" kern="0" dirty="0" err="1">
                <a:latin typeface="Arial" panose="020B0604020202020204" pitchFamily="34" charset="0"/>
                <a:cs typeface="Arial" panose="020B0604020202020204" pitchFamily="34" charset="0"/>
              </a:rPr>
              <a:t>oferta</a:t>
            </a:r>
            <a:r>
              <a:rPr lang="en-US" sz="1900" b="1" kern="0" dirty="0">
                <a:latin typeface="Arial" panose="020B0604020202020204" pitchFamily="34" charset="0"/>
                <a:cs typeface="Arial" panose="020B0604020202020204" pitchFamily="34" charset="0"/>
              </a:rPr>
              <a:t> e a </a:t>
            </a:r>
            <a:r>
              <a:rPr lang="en-US" sz="1900" b="1" kern="0" dirty="0" err="1">
                <a:latin typeface="Arial" panose="020B0604020202020204" pitchFamily="34" charset="0"/>
                <a:cs typeface="Arial" panose="020B0604020202020204" pitchFamily="34" charset="0"/>
              </a:rPr>
              <a:t>demanda</a:t>
            </a:r>
            <a:r>
              <a:rPr lang="en-US" sz="1900" b="1" kern="0" dirty="0">
                <a:latin typeface="Arial" panose="020B0604020202020204" pitchFamily="34" charset="0"/>
                <a:cs typeface="Arial" panose="020B0604020202020204" pitchFamily="34" charset="0"/>
              </a:rPr>
              <a:t> se </a:t>
            </a:r>
            <a:r>
              <a:rPr lang="en-US" sz="1900" b="1" kern="0" dirty="0" err="1">
                <a:latin typeface="Arial" panose="020B0604020202020204" pitchFamily="34" charset="0"/>
                <a:cs typeface="Arial" panose="020B0604020202020204" pitchFamily="34" charset="0"/>
              </a:rPr>
              <a:t>instala</a:t>
            </a:r>
            <a:r>
              <a:rPr lang="en-US" sz="1900" b="1" kern="0" dirty="0">
                <a:latin typeface="Arial" panose="020B0604020202020204" pitchFamily="34" charset="0"/>
                <a:cs typeface="Arial" panose="020B0604020202020204" pitchFamily="34" charset="0"/>
              </a:rPr>
              <a:t>              - o que é </a:t>
            </a:r>
            <a:r>
              <a:rPr lang="en-US" sz="1900" b="1" kern="0" dirty="0" err="1">
                <a:latin typeface="Arial" panose="020B0604020202020204" pitchFamily="34" charset="0"/>
                <a:cs typeface="Arial" panose="020B0604020202020204" pitchFamily="34" charset="0"/>
              </a:rPr>
              <a:t>comum</a:t>
            </a:r>
            <a:r>
              <a:rPr lang="en-US" sz="1900" b="1" kern="0" dirty="0">
                <a:latin typeface="Arial" panose="020B0604020202020204" pitchFamily="34" charset="0"/>
                <a:cs typeface="Arial" panose="020B0604020202020204" pitchFamily="34" charset="0"/>
              </a:rPr>
              <a:t> -,  o SUS </a:t>
            </a:r>
            <a:r>
              <a:rPr lang="en-US" sz="1900" b="1" kern="0" dirty="0" err="1">
                <a:latin typeface="Arial" panose="020B0604020202020204" pitchFamily="34" charset="0"/>
                <a:cs typeface="Arial" panose="020B0604020202020204" pitchFamily="34" charset="0"/>
              </a:rPr>
              <a:t>adota</a:t>
            </a:r>
            <a:r>
              <a:rPr lang="en-US" sz="1900" b="1" kern="0" dirty="0">
                <a:latin typeface="Arial" panose="020B0604020202020204" pitchFamily="34" charset="0"/>
                <a:cs typeface="Arial" panose="020B0604020202020204" pitchFamily="34" charset="0"/>
              </a:rPr>
              <a:t> </a:t>
            </a:r>
            <a:r>
              <a:rPr lang="en-US" sz="1900" b="1" kern="0" dirty="0" err="1">
                <a:latin typeface="Arial" panose="020B0604020202020204" pitchFamily="34" charset="0"/>
                <a:cs typeface="Arial" panose="020B0604020202020204" pitchFamily="34" charset="0"/>
              </a:rPr>
              <a:t>estratégias</a:t>
            </a:r>
            <a:r>
              <a:rPr lang="en-US" sz="1900" b="1" kern="0" dirty="0">
                <a:latin typeface="Arial" panose="020B0604020202020204" pitchFamily="34" charset="0"/>
                <a:cs typeface="Arial" panose="020B0604020202020204" pitchFamily="34" charset="0"/>
              </a:rPr>
              <a:t> </a:t>
            </a:r>
            <a:r>
              <a:rPr lang="en-US" sz="1900" b="1" kern="0" dirty="0" err="1">
                <a:latin typeface="Arial" panose="020B0604020202020204" pitchFamily="34" charset="0"/>
                <a:cs typeface="Arial" panose="020B0604020202020204" pitchFamily="34" charset="0"/>
              </a:rPr>
              <a:t>perversas</a:t>
            </a:r>
            <a:r>
              <a:rPr lang="en-US" sz="1900" b="1" kern="0" dirty="0">
                <a:latin typeface="Arial" panose="020B0604020202020204" pitchFamily="34" charset="0"/>
                <a:cs typeface="Arial" panose="020B0604020202020204" pitchFamily="34" charset="0"/>
              </a:rPr>
              <a:t> de </a:t>
            </a:r>
            <a:r>
              <a:rPr lang="en-US" sz="1900" b="1" kern="0" dirty="0" err="1">
                <a:latin typeface="Arial" panose="020B0604020202020204" pitchFamily="34" charset="0"/>
                <a:cs typeface="Arial" panose="020B0604020202020204" pitchFamily="34" charset="0"/>
              </a:rPr>
              <a:t>ajuste</a:t>
            </a:r>
            <a:r>
              <a:rPr lang="en-US" sz="1900" b="1" kern="0" dirty="0">
                <a:latin typeface="Arial" panose="020B0604020202020204" pitchFamily="34" charset="0"/>
                <a:cs typeface="Arial" panose="020B0604020202020204" pitchFamily="34" charset="0"/>
              </a:rPr>
              <a:t> </a:t>
            </a:r>
            <a:r>
              <a:rPr lang="en-US" sz="1900" b="1" kern="0" dirty="0" err="1">
                <a:latin typeface="Arial" panose="020B0604020202020204" pitchFamily="34" charset="0"/>
                <a:cs typeface="Arial" panose="020B0604020202020204" pitchFamily="34" charset="0"/>
              </a:rPr>
              <a:t>como</a:t>
            </a:r>
            <a:r>
              <a:rPr lang="en-US" sz="1900" b="1" kern="0" dirty="0">
                <a:latin typeface="Arial" panose="020B0604020202020204" pitchFamily="34" charset="0"/>
                <a:cs typeface="Arial" panose="020B0604020202020204" pitchFamily="34" charset="0"/>
              </a:rPr>
              <a:t> o </a:t>
            </a:r>
            <a:r>
              <a:rPr lang="en-US" sz="1900" b="1" kern="0" dirty="0" err="1">
                <a:latin typeface="Arial" panose="020B0604020202020204" pitchFamily="34" charset="0"/>
                <a:cs typeface="Arial" panose="020B0604020202020204" pitchFamily="34" charset="0"/>
              </a:rPr>
              <a:t>subdiagnóstico</a:t>
            </a:r>
            <a:r>
              <a:rPr lang="en-US" sz="1900" b="1" kern="0" dirty="0">
                <a:latin typeface="Arial" panose="020B0604020202020204" pitchFamily="34" charset="0"/>
                <a:cs typeface="Arial" panose="020B0604020202020204" pitchFamily="34" charset="0"/>
              </a:rPr>
              <a:t>, as </a:t>
            </a:r>
            <a:r>
              <a:rPr lang="en-US" sz="1900" b="1" kern="0" dirty="0" err="1">
                <a:latin typeface="Arial" panose="020B0604020202020204" pitchFamily="34" charset="0"/>
                <a:cs typeface="Arial" panose="020B0604020202020204" pitchFamily="34" charset="0"/>
              </a:rPr>
              <a:t>filas</a:t>
            </a:r>
            <a:r>
              <a:rPr lang="en-US" sz="1900" b="1" kern="0" dirty="0">
                <a:latin typeface="Arial" panose="020B0604020202020204" pitchFamily="34" charset="0"/>
                <a:cs typeface="Arial" panose="020B0604020202020204" pitchFamily="34" charset="0"/>
              </a:rPr>
              <a:t>, </a:t>
            </a:r>
            <a:r>
              <a:rPr lang="en-US" sz="1900" b="1" kern="0" dirty="0" err="1">
                <a:latin typeface="Arial" panose="020B0604020202020204" pitchFamily="34" charset="0"/>
                <a:cs typeface="Arial" panose="020B0604020202020204" pitchFamily="34" charset="0"/>
              </a:rPr>
              <a:t>os</a:t>
            </a:r>
            <a:r>
              <a:rPr lang="en-US" sz="1900" b="1" kern="0" dirty="0">
                <a:latin typeface="Arial" panose="020B0604020202020204" pitchFamily="34" charset="0"/>
                <a:cs typeface="Arial" panose="020B0604020202020204" pitchFamily="34" charset="0"/>
              </a:rPr>
              <a:t> </a:t>
            </a:r>
            <a:r>
              <a:rPr lang="en-US" sz="1900" b="1" kern="0" dirty="0" err="1">
                <a:latin typeface="Arial" panose="020B0604020202020204" pitchFamily="34" charset="0"/>
                <a:cs typeface="Arial" panose="020B0604020202020204" pitchFamily="34" charset="0"/>
              </a:rPr>
              <a:t>longos</a:t>
            </a:r>
            <a:r>
              <a:rPr lang="en-US" sz="1900" b="1" kern="0" dirty="0">
                <a:latin typeface="Arial" panose="020B0604020202020204" pitchFamily="34" charset="0"/>
                <a:cs typeface="Arial" panose="020B0604020202020204" pitchFamily="34" charset="0"/>
              </a:rPr>
              <a:t> tempos de </a:t>
            </a:r>
            <a:r>
              <a:rPr lang="en-US" sz="1900" b="1" kern="0" dirty="0" err="1">
                <a:latin typeface="Arial" panose="020B0604020202020204" pitchFamily="34" charset="0"/>
                <a:cs typeface="Arial" panose="020B0604020202020204" pitchFamily="34" charset="0"/>
              </a:rPr>
              <a:t>espera</a:t>
            </a:r>
            <a:r>
              <a:rPr lang="en-US" sz="1900" b="1" kern="0" dirty="0">
                <a:latin typeface="Arial" panose="020B0604020202020204" pitchFamily="34" charset="0"/>
                <a:cs typeface="Arial" panose="020B0604020202020204" pitchFamily="34" charset="0"/>
              </a:rPr>
              <a:t> e a </a:t>
            </a:r>
            <a:r>
              <a:rPr lang="en-US" sz="1900" b="1" kern="0" dirty="0" err="1">
                <a:latin typeface="Arial" panose="020B0604020202020204" pitchFamily="34" charset="0"/>
                <a:cs typeface="Arial" panose="020B0604020202020204" pitchFamily="34" charset="0"/>
              </a:rPr>
              <a:t>imposição</a:t>
            </a:r>
            <a:r>
              <a:rPr lang="en-US" sz="1900" b="1" kern="0" dirty="0">
                <a:latin typeface="Arial" panose="020B0604020202020204" pitchFamily="34" charset="0"/>
                <a:cs typeface="Arial" panose="020B0604020202020204" pitchFamily="34" charset="0"/>
              </a:rPr>
              <a:t> de </a:t>
            </a:r>
            <a:r>
              <a:rPr lang="en-US" sz="1900" b="1" kern="0" dirty="0" err="1">
                <a:latin typeface="Arial" panose="020B0604020202020204" pitchFamily="34" charset="0"/>
                <a:cs typeface="Arial" panose="020B0604020202020204" pitchFamily="34" charset="0"/>
              </a:rPr>
              <a:t>cotas</a:t>
            </a:r>
            <a:r>
              <a:rPr lang="en-US" sz="1900" b="1" kern="0" dirty="0">
                <a:latin typeface="Arial" panose="020B0604020202020204" pitchFamily="34" charset="0"/>
                <a:cs typeface="Arial" panose="020B0604020202020204" pitchFamily="34" charset="0"/>
              </a:rPr>
              <a:t> </a:t>
            </a:r>
            <a:r>
              <a:rPr lang="en-US" sz="1900" b="1" kern="0" dirty="0" err="1">
                <a:latin typeface="Arial" panose="020B0604020202020204" pitchFamily="34" charset="0"/>
                <a:cs typeface="Arial" panose="020B0604020202020204" pitchFamily="34" charset="0"/>
              </a:rPr>
              <a:t>aos</a:t>
            </a:r>
            <a:r>
              <a:rPr lang="en-US" sz="1900" b="1" kern="0" dirty="0">
                <a:latin typeface="Arial" panose="020B0604020202020204" pitchFamily="34" charset="0"/>
                <a:cs typeface="Arial" panose="020B0604020202020204" pitchFamily="34" charset="0"/>
              </a:rPr>
              <a:t> </a:t>
            </a:r>
            <a:r>
              <a:rPr lang="en-US" sz="1900" b="1" kern="0" dirty="0" err="1">
                <a:latin typeface="Arial" panose="020B0604020202020204" pitchFamily="34" charset="0"/>
                <a:cs typeface="Arial" panose="020B0604020202020204" pitchFamily="34" charset="0"/>
              </a:rPr>
              <a:t>prestadores</a:t>
            </a:r>
            <a:r>
              <a:rPr lang="en-US" sz="1900" b="1" kern="0" dirty="0">
                <a:latin typeface="Arial" panose="020B0604020202020204" pitchFamily="34" charset="0"/>
                <a:cs typeface="Arial" panose="020B0604020202020204" pitchFamily="34" charset="0"/>
              </a:rPr>
              <a:t> de </a:t>
            </a:r>
            <a:r>
              <a:rPr lang="en-US" sz="1900" b="1" kern="0" dirty="0" err="1">
                <a:latin typeface="Arial" panose="020B0604020202020204" pitchFamily="34" charset="0"/>
                <a:cs typeface="Arial" panose="020B0604020202020204" pitchFamily="34" charset="0"/>
              </a:rPr>
              <a:t>serviços</a:t>
            </a:r>
            <a:r>
              <a:rPr lang="en-US" sz="1900" b="1" kern="0" dirty="0">
                <a:latin typeface="Arial" panose="020B0604020202020204" pitchFamily="34" charset="0"/>
                <a:cs typeface="Arial" panose="020B0604020202020204" pitchFamily="34" charset="0"/>
              </a:rPr>
              <a:t> e </a:t>
            </a:r>
            <a:r>
              <a:rPr lang="en-US" sz="1900" b="1" kern="0" dirty="0" err="1">
                <a:latin typeface="Arial" panose="020B0604020202020204" pitchFamily="34" charset="0"/>
                <a:cs typeface="Arial" panose="020B0604020202020204" pitchFamily="34" charset="0"/>
              </a:rPr>
              <a:t>utiliza</a:t>
            </a:r>
            <a:r>
              <a:rPr lang="en-US" sz="1900" b="1" kern="0" dirty="0">
                <a:latin typeface="Arial" panose="020B0604020202020204" pitchFamily="34" charset="0"/>
                <a:cs typeface="Arial" panose="020B0604020202020204" pitchFamily="34" charset="0"/>
              </a:rPr>
              <a:t> </a:t>
            </a:r>
            <a:r>
              <a:rPr lang="en-US" sz="1900" b="1" kern="0" dirty="0" err="1">
                <a:latin typeface="Arial" panose="020B0604020202020204" pitchFamily="34" charset="0"/>
                <a:cs typeface="Arial" panose="020B0604020202020204" pitchFamily="34" charset="0"/>
              </a:rPr>
              <a:t>predominantemente</a:t>
            </a:r>
            <a:r>
              <a:rPr lang="en-US" sz="1900" b="1" kern="0" dirty="0">
                <a:latin typeface="Arial" panose="020B0604020202020204" pitchFamily="34" charset="0"/>
                <a:cs typeface="Arial" panose="020B0604020202020204" pitchFamily="34" charset="0"/>
              </a:rPr>
              <a:t> </a:t>
            </a:r>
            <a:r>
              <a:rPr lang="en-US" sz="1900" b="1" kern="0" dirty="0" err="1">
                <a:latin typeface="Arial" panose="020B0604020202020204" pitchFamily="34" charset="0"/>
                <a:cs typeface="Arial" panose="020B0604020202020204" pitchFamily="34" charset="0"/>
              </a:rPr>
              <a:t>estratégias</a:t>
            </a:r>
            <a:r>
              <a:rPr lang="en-US" sz="1900" b="1" kern="0" dirty="0">
                <a:latin typeface="Arial" panose="020B0604020202020204" pitchFamily="34" charset="0"/>
                <a:cs typeface="Arial" panose="020B0604020202020204" pitchFamily="34" charset="0"/>
              </a:rPr>
              <a:t> de </a:t>
            </a:r>
            <a:r>
              <a:rPr lang="en-US" sz="1900" b="1" kern="0" dirty="0" err="1">
                <a:latin typeface="Arial" panose="020B0604020202020204" pitchFamily="34" charset="0"/>
                <a:cs typeface="Arial" panose="020B0604020202020204" pitchFamily="34" charset="0"/>
              </a:rPr>
              <a:t>incremento</a:t>
            </a:r>
            <a:r>
              <a:rPr lang="en-US" sz="1900" b="1" kern="0" dirty="0">
                <a:latin typeface="Arial" panose="020B0604020202020204" pitchFamily="34" charset="0"/>
                <a:cs typeface="Arial" panose="020B0604020202020204" pitchFamily="34" charset="0"/>
              </a:rPr>
              <a:t> de </a:t>
            </a:r>
            <a:r>
              <a:rPr lang="en-US" sz="1900" b="1" kern="0" dirty="0" err="1">
                <a:latin typeface="Arial" panose="020B0604020202020204" pitchFamily="34" charset="0"/>
                <a:cs typeface="Arial" panose="020B0604020202020204" pitchFamily="34" charset="0"/>
              </a:rPr>
              <a:t>novos</a:t>
            </a:r>
            <a:r>
              <a:rPr lang="en-US" sz="1900" b="1" kern="0" dirty="0">
                <a:latin typeface="Arial" panose="020B0604020202020204" pitchFamily="34" charset="0"/>
                <a:cs typeface="Arial" panose="020B0604020202020204" pitchFamily="34" charset="0"/>
              </a:rPr>
              <a:t> </a:t>
            </a:r>
            <a:r>
              <a:rPr lang="en-US" sz="1900" b="1" kern="0" dirty="0" err="1">
                <a:latin typeface="Arial" panose="020B0604020202020204" pitchFamily="34" charset="0"/>
                <a:cs typeface="Arial" panose="020B0604020202020204" pitchFamily="34" charset="0"/>
              </a:rPr>
              <a:t>serviços</a:t>
            </a:r>
            <a:r>
              <a:rPr lang="en-US" sz="1900" b="1" kern="0" dirty="0">
                <a:latin typeface="Arial" panose="020B0604020202020204" pitchFamily="34" charset="0"/>
                <a:cs typeface="Arial" panose="020B0604020202020204" pitchFamily="34" charset="0"/>
              </a:rPr>
              <a:t> no </a:t>
            </a:r>
            <a:r>
              <a:rPr lang="en-US" sz="1900" b="1" kern="0" dirty="0" err="1">
                <a:latin typeface="Arial" panose="020B0604020202020204" pitchFamily="34" charset="0"/>
                <a:cs typeface="Arial" panose="020B0604020202020204" pitchFamily="34" charset="0"/>
              </a:rPr>
              <a:t>lado</a:t>
            </a:r>
            <a:r>
              <a:rPr lang="en-US" sz="1900" b="1" kern="0" dirty="0">
                <a:latin typeface="Arial" panose="020B0604020202020204" pitchFamily="34" charset="0"/>
                <a:cs typeface="Arial" panose="020B0604020202020204" pitchFamily="34" charset="0"/>
              </a:rPr>
              <a:t> da </a:t>
            </a:r>
            <a:r>
              <a:rPr lang="en-US" sz="1900" b="1" kern="0" dirty="0" err="1">
                <a:latin typeface="Arial" panose="020B0604020202020204" pitchFamily="34" charset="0"/>
                <a:cs typeface="Arial" panose="020B0604020202020204" pitchFamily="34" charset="0"/>
              </a:rPr>
              <a:t>oferta</a:t>
            </a:r>
            <a:r>
              <a:rPr lang="en-US" sz="1900" b="1" kern="0" dirty="0">
                <a:latin typeface="Arial" panose="020B0604020202020204" pitchFamily="34" charset="0"/>
                <a:cs typeface="Arial" panose="020B0604020202020204" pitchFamily="34" charset="0"/>
              </a:rPr>
              <a:t>, o que </a:t>
            </a:r>
            <a:r>
              <a:rPr lang="en-US" sz="1900" b="1" kern="0" dirty="0" err="1">
                <a:latin typeface="Arial" panose="020B0604020202020204" pitchFamily="34" charset="0"/>
                <a:cs typeface="Arial" panose="020B0604020202020204" pitchFamily="34" charset="0"/>
              </a:rPr>
              <a:t>realimenta</a:t>
            </a:r>
            <a:r>
              <a:rPr lang="en-US" sz="1900" b="1" kern="0" dirty="0">
                <a:latin typeface="Arial" panose="020B0604020202020204" pitchFamily="34" charset="0"/>
                <a:cs typeface="Arial" panose="020B0604020202020204" pitchFamily="34" charset="0"/>
              </a:rPr>
              <a:t> a </a:t>
            </a:r>
            <a:r>
              <a:rPr lang="en-US" sz="1900" b="1" kern="0" dirty="0" err="1">
                <a:latin typeface="Arial" panose="020B0604020202020204" pitchFamily="34" charset="0"/>
                <a:cs typeface="Arial" panose="020B0604020202020204" pitchFamily="34" charset="0"/>
              </a:rPr>
              <a:t>ineficiência</a:t>
            </a:r>
            <a:r>
              <a:rPr lang="en-US" sz="1900" b="1" kern="0" dirty="0">
                <a:latin typeface="Arial" panose="020B0604020202020204" pitchFamily="34" charset="0"/>
                <a:cs typeface="Arial" panose="020B0604020202020204" pitchFamily="34" charset="0"/>
              </a:rPr>
              <a:t> </a:t>
            </a:r>
            <a:r>
              <a:rPr lang="en-US" sz="1900" b="1" kern="0" dirty="0" err="1">
                <a:latin typeface="Arial" panose="020B0604020202020204" pitchFamily="34" charset="0"/>
                <a:cs typeface="Arial" panose="020B0604020202020204" pitchFamily="34" charset="0"/>
              </a:rPr>
              <a:t>sistêmica</a:t>
            </a:r>
            <a:endParaRPr lang="pt-BR" sz="1900" b="1" kern="0" dirty="0">
              <a:latin typeface="Arial" panose="020B0604020202020204" pitchFamily="34" charset="0"/>
              <a:cs typeface="Arial" panose="020B0604020202020204" pitchFamily="34" charset="0"/>
            </a:endParaRPr>
          </a:p>
          <a:p>
            <a:pPr marL="342900" indent="-342900">
              <a:spcBef>
                <a:spcPct val="20000"/>
              </a:spcBef>
              <a:buFontTx/>
              <a:buChar char="•"/>
              <a:defRPr/>
            </a:pPr>
            <a:r>
              <a:rPr lang="pt-BR" sz="1900" b="1" kern="0" dirty="0">
                <a:latin typeface="Arial" panose="020B0604020202020204" pitchFamily="34" charset="0"/>
                <a:cs typeface="Arial" panose="020B0604020202020204" pitchFamily="34" charset="0"/>
              </a:rPr>
              <a:t>Para equilibrar oferta e demanda há que se manter uma constante capacidade analítica de compreensão da dinâmica envolvida nessa relação para tomar ações, sejam do lado da oferta, sejam do lado da demanda, complementada pela otimização dos sistemas logísticos</a:t>
            </a:r>
          </a:p>
        </p:txBody>
      </p:sp>
      <p:sp>
        <p:nvSpPr>
          <p:cNvPr id="4" name="CaixaDeTexto 3">
            <a:extLst>
              <a:ext uri="{FF2B5EF4-FFF2-40B4-BE49-F238E27FC236}">
                <a16:creationId xmlns:a16="http://schemas.microsoft.com/office/drawing/2014/main" id="{74583A89-7A03-7485-5792-796AA97CF6B2}"/>
              </a:ext>
            </a:extLst>
          </p:cNvPr>
          <p:cNvSpPr txBox="1">
            <a:spLocks noChangeArrowheads="1"/>
          </p:cNvSpPr>
          <p:nvPr/>
        </p:nvSpPr>
        <p:spPr bwMode="auto">
          <a:xfrm>
            <a:off x="2040593" y="6407675"/>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800" dirty="0">
                <a:cs typeface="Arial" panose="020B0604020202020204" pitchFamily="34" charset="0"/>
              </a:rPr>
              <a:t>Fontes:                                                                                                                                                                                                                                                                                       Murray M, </a:t>
            </a:r>
            <a:r>
              <a:rPr lang="pt-BR" altLang="pt-BR" sz="800" dirty="0" err="1">
                <a:cs typeface="Arial" panose="020B0604020202020204" pitchFamily="34" charset="0"/>
              </a:rPr>
              <a:t>Berwick</a:t>
            </a:r>
            <a:r>
              <a:rPr lang="pt-BR" altLang="pt-BR" sz="800" dirty="0">
                <a:cs typeface="Arial" panose="020B0604020202020204" pitchFamily="34" charset="0"/>
              </a:rPr>
              <a:t> DM. </a:t>
            </a:r>
            <a:r>
              <a:rPr lang="pt-BR" altLang="pt-BR" sz="800" dirty="0" err="1">
                <a:cs typeface="Arial" panose="020B0604020202020204" pitchFamily="34" charset="0"/>
              </a:rPr>
              <a:t>Advanced</a:t>
            </a:r>
            <a:r>
              <a:rPr lang="pt-BR" altLang="pt-BR" sz="800" dirty="0">
                <a:cs typeface="Arial" panose="020B0604020202020204" pitchFamily="34" charset="0"/>
              </a:rPr>
              <a:t> </a:t>
            </a:r>
            <a:r>
              <a:rPr lang="pt-BR" altLang="pt-BR" sz="800" dirty="0" err="1">
                <a:cs typeface="Arial" panose="020B0604020202020204" pitchFamily="34" charset="0"/>
              </a:rPr>
              <a:t>access</a:t>
            </a:r>
            <a:r>
              <a:rPr lang="pt-BR" altLang="pt-BR" sz="800" dirty="0">
                <a:cs typeface="Arial" panose="020B0604020202020204" pitchFamily="34" charset="0"/>
              </a:rPr>
              <a:t>. JAMA, 289:1035-1040, 2003                                                                                                                                                                       Hall R. </a:t>
            </a:r>
            <a:r>
              <a:rPr lang="pt-BR" altLang="pt-BR" sz="800" dirty="0" err="1">
                <a:cs typeface="Arial" panose="020B0604020202020204" pitchFamily="34" charset="0"/>
              </a:rPr>
              <a:t>Matching</a:t>
            </a:r>
            <a:r>
              <a:rPr lang="pt-BR" altLang="pt-BR" sz="800" dirty="0">
                <a:cs typeface="Arial" panose="020B0604020202020204" pitchFamily="34" charset="0"/>
              </a:rPr>
              <a:t> healthcare </a:t>
            </a:r>
            <a:r>
              <a:rPr lang="pt-BR" altLang="pt-BR" sz="800" dirty="0" err="1">
                <a:cs typeface="Arial" panose="020B0604020202020204" pitchFamily="34" charset="0"/>
              </a:rPr>
              <a:t>resources</a:t>
            </a:r>
            <a:r>
              <a:rPr lang="pt-BR" altLang="pt-BR" sz="800" dirty="0">
                <a:cs typeface="Arial" panose="020B0604020202020204" pitchFamily="34" charset="0"/>
              </a:rPr>
              <a:t> </a:t>
            </a:r>
            <a:r>
              <a:rPr lang="pt-BR" altLang="pt-BR" sz="800" dirty="0" err="1">
                <a:cs typeface="Arial" panose="020B0604020202020204" pitchFamily="34" charset="0"/>
              </a:rPr>
              <a:t>to</a:t>
            </a:r>
            <a:r>
              <a:rPr lang="pt-BR" altLang="pt-BR" sz="800" dirty="0">
                <a:cs typeface="Arial" panose="020B0604020202020204" pitchFamily="34" charset="0"/>
              </a:rPr>
              <a:t> </a:t>
            </a:r>
            <a:r>
              <a:rPr lang="pt-BR" altLang="pt-BR" sz="800" dirty="0" err="1">
                <a:cs typeface="Arial" panose="020B0604020202020204" pitchFamily="34" charset="0"/>
              </a:rPr>
              <a:t>patient</a:t>
            </a:r>
            <a:r>
              <a:rPr lang="pt-BR" altLang="pt-BR" sz="800" dirty="0">
                <a:cs typeface="Arial" panose="020B0604020202020204" pitchFamily="34" charset="0"/>
              </a:rPr>
              <a:t> </a:t>
            </a:r>
            <a:r>
              <a:rPr lang="pt-BR" altLang="pt-BR" sz="800" dirty="0" err="1">
                <a:cs typeface="Arial" panose="020B0604020202020204" pitchFamily="34" charset="0"/>
              </a:rPr>
              <a:t>needs</a:t>
            </a:r>
            <a:r>
              <a:rPr lang="pt-BR" altLang="pt-BR" sz="800" dirty="0">
                <a:cs typeface="Arial" panose="020B0604020202020204" pitchFamily="34" charset="0"/>
              </a:rPr>
              <a:t>. In: HALL R (Editor). Handbook </a:t>
            </a:r>
            <a:r>
              <a:rPr lang="pt-BR" altLang="pt-BR" sz="800" dirty="0" err="1">
                <a:cs typeface="Arial" panose="020B0604020202020204" pitchFamily="34" charset="0"/>
              </a:rPr>
              <a:t>of</a:t>
            </a:r>
            <a:r>
              <a:rPr lang="pt-BR" altLang="pt-BR" sz="800" dirty="0">
                <a:cs typeface="Arial" panose="020B0604020202020204" pitchFamily="34" charset="0"/>
              </a:rPr>
              <a:t> healthcare system </a:t>
            </a:r>
            <a:r>
              <a:rPr lang="pt-BR" altLang="pt-BR" sz="800" dirty="0" err="1">
                <a:cs typeface="Arial" panose="020B0604020202020204" pitchFamily="34" charset="0"/>
              </a:rPr>
              <a:t>scheduling</a:t>
            </a:r>
            <a:r>
              <a:rPr lang="pt-BR" altLang="pt-BR" sz="800" dirty="0">
                <a:cs typeface="Arial" panose="020B0604020202020204" pitchFamily="34" charset="0"/>
              </a:rPr>
              <a:t>. New York, Springer Science </a:t>
            </a:r>
            <a:r>
              <a:rPr lang="pt-BR" altLang="pt-BR" sz="800" dirty="0" err="1">
                <a:cs typeface="Arial" panose="020B0604020202020204" pitchFamily="34" charset="0"/>
              </a:rPr>
              <a:t>and</a:t>
            </a:r>
            <a:r>
              <a:rPr lang="pt-BR" altLang="pt-BR" sz="800" dirty="0">
                <a:cs typeface="Arial" panose="020B0604020202020204" pitchFamily="34" charset="0"/>
              </a:rPr>
              <a:t> Business Media, 2012.</a:t>
            </a:r>
          </a:p>
          <a:p>
            <a:pPr eaLnBrk="1" hangingPunct="1">
              <a:spcBef>
                <a:spcPct val="0"/>
              </a:spcBef>
              <a:buFontTx/>
              <a:buNone/>
            </a:pPr>
            <a:endParaRPr lang="pt-BR" altLang="pt-BR" sz="1800" dirty="0"/>
          </a:p>
          <a:p>
            <a:pPr eaLnBrk="1" hangingPunct="1">
              <a:spcBef>
                <a:spcPct val="0"/>
              </a:spcBef>
              <a:buFontTx/>
              <a:buNone/>
            </a:pPr>
            <a:endParaRPr lang="pt-BR" altLang="pt-BR" sz="1800" dirty="0"/>
          </a:p>
        </p:txBody>
      </p:sp>
    </p:spTree>
    <p:extLst>
      <p:ext uri="{BB962C8B-B14F-4D97-AF65-F5344CB8AC3E}">
        <p14:creationId xmlns:p14="http://schemas.microsoft.com/office/powerpoint/2010/main" val="1649423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E98701E-5B47-E7FE-27E3-E6FC5200D048}"/>
              </a:ext>
            </a:extLst>
          </p:cNvPr>
          <p:cNvPicPr>
            <a:picLocks noChangeAspect="1" noChangeArrowheads="1"/>
          </p:cNvPicPr>
          <p:nvPr/>
        </p:nvPicPr>
        <p:blipFill>
          <a:blip r:embed="rId2" cstate="print"/>
          <a:srcRect/>
          <a:stretch>
            <a:fillRect/>
          </a:stretch>
        </p:blipFill>
        <p:spPr bwMode="auto">
          <a:xfrm>
            <a:off x="1708111" y="1512775"/>
            <a:ext cx="8496944" cy="4752528"/>
          </a:xfrm>
          <a:prstGeom prst="rect">
            <a:avLst/>
          </a:prstGeom>
          <a:noFill/>
          <a:ln w="9525">
            <a:noFill/>
            <a:miter lim="800000"/>
            <a:headEnd/>
            <a:tailEnd/>
          </a:ln>
        </p:spPr>
      </p:pic>
      <p:sp>
        <p:nvSpPr>
          <p:cNvPr id="3" name="CaixaDeTexto 2">
            <a:extLst>
              <a:ext uri="{FF2B5EF4-FFF2-40B4-BE49-F238E27FC236}">
                <a16:creationId xmlns:a16="http://schemas.microsoft.com/office/drawing/2014/main" id="{89887EA0-F8BB-F2A7-5B6C-CC141CDD8422}"/>
              </a:ext>
            </a:extLst>
          </p:cNvPr>
          <p:cNvSpPr txBox="1"/>
          <p:nvPr/>
        </p:nvSpPr>
        <p:spPr>
          <a:xfrm>
            <a:off x="307818" y="271619"/>
            <a:ext cx="11443580" cy="892552"/>
          </a:xfrm>
          <a:prstGeom prst="rect">
            <a:avLst/>
          </a:prstGeom>
          <a:noFill/>
        </p:spPr>
        <p:txBody>
          <a:bodyPr wrap="square" rtlCol="0">
            <a:spAutoFit/>
          </a:bodyPr>
          <a:lstStyle/>
          <a:p>
            <a:pPr algn="ctr"/>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Uma mudança fundamental para a coordenação assistencial nas RAS: da gestão da oferta para a gestão da saúde da população</a:t>
            </a:r>
          </a:p>
        </p:txBody>
      </p:sp>
      <p:sp>
        <p:nvSpPr>
          <p:cNvPr id="4" name="CaixaDeTexto 3">
            <a:extLst>
              <a:ext uri="{FF2B5EF4-FFF2-40B4-BE49-F238E27FC236}">
                <a16:creationId xmlns:a16="http://schemas.microsoft.com/office/drawing/2014/main" id="{1176376F-D49C-BEB2-3716-5137DCEC04D1}"/>
              </a:ext>
            </a:extLst>
          </p:cNvPr>
          <p:cNvSpPr txBox="1"/>
          <p:nvPr/>
        </p:nvSpPr>
        <p:spPr>
          <a:xfrm>
            <a:off x="1996143" y="6255493"/>
            <a:ext cx="8424936" cy="630942"/>
          </a:xfrm>
          <a:prstGeom prst="rect">
            <a:avLst/>
          </a:prstGeom>
          <a:noFill/>
        </p:spPr>
        <p:txBody>
          <a:bodyPr wrap="square" rtlCol="0">
            <a:spAutoFit/>
          </a:bodyPr>
          <a:lstStyle/>
          <a:p>
            <a:r>
              <a:rPr lang="pt-BR" sz="800" dirty="0">
                <a:latin typeface="Arial" pitchFamily="34" charset="0"/>
                <a:cs typeface="Arial" pitchFamily="34" charset="0"/>
              </a:rPr>
              <a:t>Fontes;                                                                                                                                                                                                                                                                                                      World Health </a:t>
            </a:r>
            <a:r>
              <a:rPr lang="pt-BR" sz="800" dirty="0" err="1">
                <a:latin typeface="Arial" pitchFamily="34" charset="0"/>
                <a:cs typeface="Arial" pitchFamily="34" charset="0"/>
              </a:rPr>
              <a:t>Organization</a:t>
            </a:r>
            <a:r>
              <a:rPr lang="pt-BR" sz="800" dirty="0">
                <a:latin typeface="Arial" pitchFamily="34" charset="0"/>
                <a:cs typeface="Arial" pitchFamily="34" charset="0"/>
              </a:rPr>
              <a:t>. WHO global </a:t>
            </a:r>
            <a:r>
              <a:rPr lang="pt-BR" sz="800" dirty="0" err="1">
                <a:latin typeface="Arial" pitchFamily="34" charset="0"/>
                <a:cs typeface="Arial" pitchFamily="34" charset="0"/>
              </a:rPr>
              <a:t>strategy</a:t>
            </a:r>
            <a:r>
              <a:rPr lang="pt-BR" sz="800" dirty="0">
                <a:latin typeface="Arial" pitchFamily="34" charset="0"/>
                <a:cs typeface="Arial" pitchFamily="34" charset="0"/>
              </a:rPr>
              <a:t> </a:t>
            </a:r>
            <a:r>
              <a:rPr lang="pt-BR" sz="800" dirty="0" err="1">
                <a:latin typeface="Arial" pitchFamily="34" charset="0"/>
                <a:cs typeface="Arial" pitchFamily="34" charset="0"/>
              </a:rPr>
              <a:t>on</a:t>
            </a:r>
            <a:r>
              <a:rPr lang="pt-BR" sz="800" dirty="0">
                <a:latin typeface="Arial" pitchFamily="34" charset="0"/>
                <a:cs typeface="Arial" pitchFamily="34" charset="0"/>
              </a:rPr>
              <a:t> </a:t>
            </a:r>
            <a:r>
              <a:rPr lang="pt-BR" sz="800" dirty="0" err="1">
                <a:latin typeface="Arial" pitchFamily="34" charset="0"/>
                <a:cs typeface="Arial" pitchFamily="34" charset="0"/>
              </a:rPr>
              <a:t>people-centred</a:t>
            </a:r>
            <a:r>
              <a:rPr lang="pt-BR" sz="800" dirty="0">
                <a:latin typeface="Arial" pitchFamily="34" charset="0"/>
                <a:cs typeface="Arial" pitchFamily="34" charset="0"/>
              </a:rPr>
              <a:t> </a:t>
            </a:r>
            <a:r>
              <a:rPr lang="pt-BR" sz="800" dirty="0" err="1">
                <a:latin typeface="Arial" pitchFamily="34" charset="0"/>
                <a:cs typeface="Arial" pitchFamily="34" charset="0"/>
              </a:rPr>
              <a:t>and</a:t>
            </a:r>
            <a:r>
              <a:rPr lang="pt-BR" sz="800" dirty="0">
                <a:latin typeface="Arial" pitchFamily="34" charset="0"/>
                <a:cs typeface="Arial" pitchFamily="34" charset="0"/>
              </a:rPr>
              <a:t> </a:t>
            </a:r>
            <a:r>
              <a:rPr lang="pt-BR" sz="800" dirty="0" err="1">
                <a:latin typeface="Arial" pitchFamily="34" charset="0"/>
                <a:cs typeface="Arial" pitchFamily="34" charset="0"/>
              </a:rPr>
              <a:t>integrated</a:t>
            </a:r>
            <a:r>
              <a:rPr lang="pt-BR" sz="800" dirty="0">
                <a:latin typeface="Arial" pitchFamily="34" charset="0"/>
                <a:cs typeface="Arial" pitchFamily="34" charset="0"/>
              </a:rPr>
              <a:t> </a:t>
            </a:r>
            <a:r>
              <a:rPr lang="pt-BR" sz="800" dirty="0" err="1">
                <a:latin typeface="Arial" pitchFamily="34" charset="0"/>
                <a:cs typeface="Arial" pitchFamily="34" charset="0"/>
              </a:rPr>
              <a:t>health</a:t>
            </a:r>
            <a:r>
              <a:rPr lang="pt-BR" sz="800" dirty="0">
                <a:latin typeface="Arial" pitchFamily="34" charset="0"/>
                <a:cs typeface="Arial" pitchFamily="34" charset="0"/>
              </a:rPr>
              <a:t> </a:t>
            </a:r>
            <a:r>
              <a:rPr lang="pt-BR" sz="800" dirty="0" err="1">
                <a:latin typeface="Arial" pitchFamily="34" charset="0"/>
                <a:cs typeface="Arial" pitchFamily="34" charset="0"/>
              </a:rPr>
              <a:t>services</a:t>
            </a:r>
            <a:r>
              <a:rPr lang="pt-BR" sz="800" dirty="0">
                <a:latin typeface="Arial" pitchFamily="34" charset="0"/>
                <a:cs typeface="Arial" pitchFamily="34" charset="0"/>
              </a:rPr>
              <a:t>. Geneva: WHO; 2015                                                                                                                    </a:t>
            </a:r>
            <a:r>
              <a:rPr lang="pt-BR" sz="800" dirty="0" err="1">
                <a:latin typeface="Arial" pitchFamily="34" charset="0"/>
                <a:cs typeface="Arial" pitchFamily="34" charset="0"/>
              </a:rPr>
              <a:t>Stoto</a:t>
            </a:r>
            <a:r>
              <a:rPr lang="pt-BR" sz="800" dirty="0">
                <a:latin typeface="Arial" pitchFamily="34" charset="0"/>
                <a:cs typeface="Arial" pitchFamily="34" charset="0"/>
              </a:rPr>
              <a:t> M. </a:t>
            </a:r>
            <a:r>
              <a:rPr lang="pt-BR" sz="800" dirty="0" err="1">
                <a:latin typeface="Arial" pitchFamily="34" charset="0"/>
                <a:cs typeface="Arial" pitchFamily="34" charset="0"/>
              </a:rPr>
              <a:t>Population</a:t>
            </a:r>
            <a:r>
              <a:rPr lang="pt-BR" sz="800" dirty="0">
                <a:latin typeface="Arial" pitchFamily="34" charset="0"/>
                <a:cs typeface="Arial" pitchFamily="34" charset="0"/>
              </a:rPr>
              <a:t> </a:t>
            </a:r>
            <a:r>
              <a:rPr lang="pt-BR" sz="800" dirty="0" err="1">
                <a:latin typeface="Arial" pitchFamily="34" charset="0"/>
                <a:cs typeface="Arial" pitchFamily="34" charset="0"/>
              </a:rPr>
              <a:t>health</a:t>
            </a:r>
            <a:r>
              <a:rPr lang="pt-BR" sz="800" dirty="0">
                <a:latin typeface="Arial" pitchFamily="34" charset="0"/>
                <a:cs typeface="Arial" pitchFamily="34" charset="0"/>
              </a:rPr>
              <a:t> in </a:t>
            </a:r>
            <a:r>
              <a:rPr lang="pt-BR" sz="800" dirty="0" err="1">
                <a:latin typeface="Arial" pitchFamily="34" charset="0"/>
                <a:cs typeface="Arial" pitchFamily="34" charset="0"/>
              </a:rPr>
              <a:t>the</a:t>
            </a:r>
            <a:r>
              <a:rPr lang="pt-BR" sz="800" dirty="0">
                <a:latin typeface="Arial" pitchFamily="34" charset="0"/>
                <a:cs typeface="Arial" pitchFamily="34" charset="0"/>
              </a:rPr>
              <a:t> </a:t>
            </a:r>
            <a:r>
              <a:rPr lang="pt-BR" sz="800" dirty="0" err="1">
                <a:latin typeface="Arial" pitchFamily="34" charset="0"/>
                <a:cs typeface="Arial" pitchFamily="34" charset="0"/>
              </a:rPr>
              <a:t>Affordable</a:t>
            </a:r>
            <a:r>
              <a:rPr lang="pt-BR" sz="800" dirty="0">
                <a:latin typeface="Arial" pitchFamily="34" charset="0"/>
                <a:cs typeface="Arial" pitchFamily="34" charset="0"/>
              </a:rPr>
              <a:t> </a:t>
            </a:r>
            <a:r>
              <a:rPr lang="pt-BR" sz="800" dirty="0" err="1">
                <a:latin typeface="Arial" pitchFamily="34" charset="0"/>
                <a:cs typeface="Arial" pitchFamily="34" charset="0"/>
              </a:rPr>
              <a:t>Care</a:t>
            </a:r>
            <a:r>
              <a:rPr lang="pt-BR" sz="800" dirty="0">
                <a:latin typeface="Arial" pitchFamily="34" charset="0"/>
                <a:cs typeface="Arial" pitchFamily="34" charset="0"/>
              </a:rPr>
              <a:t> </a:t>
            </a:r>
            <a:r>
              <a:rPr lang="pt-BR" sz="800" dirty="0" err="1">
                <a:latin typeface="Arial" pitchFamily="34" charset="0"/>
                <a:cs typeface="Arial" pitchFamily="34" charset="0"/>
              </a:rPr>
              <a:t>act</a:t>
            </a:r>
            <a:r>
              <a:rPr lang="pt-BR" sz="800" dirty="0">
                <a:latin typeface="Arial" pitchFamily="34" charset="0"/>
                <a:cs typeface="Arial" pitchFamily="34" charset="0"/>
              </a:rPr>
              <a:t> era. </a:t>
            </a:r>
            <a:r>
              <a:rPr lang="pt-BR" sz="800" dirty="0" err="1">
                <a:latin typeface="Arial" pitchFamily="34" charset="0"/>
                <a:cs typeface="Arial" pitchFamily="34" charset="0"/>
              </a:rPr>
              <a:t>Washihgton</a:t>
            </a:r>
            <a:r>
              <a:rPr lang="pt-BR" sz="800" dirty="0">
                <a:latin typeface="Arial" pitchFamily="34" charset="0"/>
                <a:cs typeface="Arial" pitchFamily="34" charset="0"/>
              </a:rPr>
              <a:t>: </a:t>
            </a:r>
            <a:r>
              <a:rPr lang="pt-BR" sz="800" dirty="0" err="1">
                <a:latin typeface="Arial" pitchFamily="34" charset="0"/>
                <a:cs typeface="Arial" pitchFamily="34" charset="0"/>
              </a:rPr>
              <a:t>Academy</a:t>
            </a:r>
            <a:r>
              <a:rPr lang="pt-BR" sz="800" dirty="0">
                <a:latin typeface="Arial" pitchFamily="34" charset="0"/>
                <a:cs typeface="Arial" pitchFamily="34" charset="0"/>
              </a:rPr>
              <a:t> Health; 2013                                                                                                                                              Mendes EV. Desafios do SUS. Brasília: CONASS; 2019</a:t>
            </a:r>
            <a:r>
              <a:rPr lang="pt-BR" sz="1100" dirty="0">
                <a:latin typeface="Arial" pitchFamily="34" charset="0"/>
                <a:cs typeface="Arial" pitchFamily="34" charset="0"/>
              </a:rPr>
              <a:t>.</a:t>
            </a:r>
          </a:p>
        </p:txBody>
      </p:sp>
    </p:spTree>
    <p:extLst>
      <p:ext uri="{BB962C8B-B14F-4D97-AF65-F5344CB8AC3E}">
        <p14:creationId xmlns:p14="http://schemas.microsoft.com/office/powerpoint/2010/main" val="2568194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6BCAE1-7C64-AC09-55DD-D59CE003E895}"/>
              </a:ext>
            </a:extLst>
          </p:cNvPr>
          <p:cNvSpPr>
            <a:spLocks noChangeArrowheads="1"/>
          </p:cNvSpPr>
          <p:nvPr/>
        </p:nvSpPr>
        <p:spPr bwMode="auto">
          <a:xfrm>
            <a:off x="2263143" y="11973"/>
            <a:ext cx="8229600" cy="1143000"/>
          </a:xfrm>
          <a:prstGeom prst="rect">
            <a:avLst/>
          </a:prstGeom>
          <a:noFill/>
          <a:ln w="9525">
            <a:noFill/>
            <a:miter lim="800000"/>
            <a:headEnd/>
            <a:tailEnd/>
          </a:ln>
          <a:effectLst/>
        </p:spPr>
        <p:txBody>
          <a:bodyPr anchor="ctr"/>
          <a:lstStyle/>
          <a:p>
            <a:pPr eaLnBrk="0" hangingPunct="0"/>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O problema dos parâmetros de oferta:                                    o caso do número de leitos por mil habitantes</a:t>
            </a:r>
          </a:p>
        </p:txBody>
      </p:sp>
      <p:sp>
        <p:nvSpPr>
          <p:cNvPr id="3" name="Rectangle 1">
            <a:extLst>
              <a:ext uri="{FF2B5EF4-FFF2-40B4-BE49-F238E27FC236}">
                <a16:creationId xmlns:a16="http://schemas.microsoft.com/office/drawing/2014/main" id="{50A4B269-6D28-91D6-1D75-46F584AD0042}"/>
              </a:ext>
            </a:extLst>
          </p:cNvPr>
          <p:cNvSpPr>
            <a:spLocks noChangeArrowheads="1"/>
          </p:cNvSpPr>
          <p:nvPr/>
        </p:nvSpPr>
        <p:spPr bwMode="auto">
          <a:xfrm>
            <a:off x="3852213" y="3184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 name="CaixaDeTexto 3">
            <a:extLst>
              <a:ext uri="{FF2B5EF4-FFF2-40B4-BE49-F238E27FC236}">
                <a16:creationId xmlns:a16="http://schemas.microsoft.com/office/drawing/2014/main" id="{6A5CA078-D1A8-2308-B2F0-3AFE9AEB974C}"/>
              </a:ext>
            </a:extLst>
          </p:cNvPr>
          <p:cNvSpPr txBox="1"/>
          <p:nvPr/>
        </p:nvSpPr>
        <p:spPr>
          <a:xfrm>
            <a:off x="1483560" y="4506671"/>
            <a:ext cx="9013371" cy="646331"/>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No Hospital das Clínicas da Faculdade de Medicina da USP a gestão de altas significou um ganho virtual de 75 leitos</a:t>
            </a:r>
          </a:p>
        </p:txBody>
      </p:sp>
      <p:graphicFrame>
        <p:nvGraphicFramePr>
          <p:cNvPr id="5" name="Tabela 4">
            <a:extLst>
              <a:ext uri="{FF2B5EF4-FFF2-40B4-BE49-F238E27FC236}">
                <a16:creationId xmlns:a16="http://schemas.microsoft.com/office/drawing/2014/main" id="{E5DF56F9-20EF-A4F2-6687-120EED8D66D8}"/>
              </a:ext>
            </a:extLst>
          </p:cNvPr>
          <p:cNvGraphicFramePr>
            <a:graphicFrameLocks noGrp="1"/>
          </p:cNvGraphicFramePr>
          <p:nvPr>
            <p:extLst>
              <p:ext uri="{D42A27DB-BD31-4B8C-83A1-F6EECF244321}">
                <p14:modId xmlns:p14="http://schemas.microsoft.com/office/powerpoint/2010/main" val="2228982696"/>
              </p:ext>
            </p:extLst>
          </p:nvPr>
        </p:nvGraphicFramePr>
        <p:xfrm>
          <a:off x="1549528" y="1308185"/>
          <a:ext cx="3867785" cy="2386713"/>
        </p:xfrm>
        <a:graphic>
          <a:graphicData uri="http://schemas.openxmlformats.org/drawingml/2006/table">
            <a:tbl>
              <a:tblPr firstRow="1" firstCol="1" bandRow="1">
                <a:tableStyleId>{5C22544A-7EE6-4342-B048-85BDC9FD1C3A}</a:tableStyleId>
              </a:tblPr>
              <a:tblGrid>
                <a:gridCol w="1527175">
                  <a:extLst>
                    <a:ext uri="{9D8B030D-6E8A-4147-A177-3AD203B41FA5}">
                      <a16:colId xmlns:a16="http://schemas.microsoft.com/office/drawing/2014/main" val="485561840"/>
                    </a:ext>
                  </a:extLst>
                </a:gridCol>
                <a:gridCol w="2340610">
                  <a:extLst>
                    <a:ext uri="{9D8B030D-6E8A-4147-A177-3AD203B41FA5}">
                      <a16:colId xmlns:a16="http://schemas.microsoft.com/office/drawing/2014/main" val="3721133582"/>
                    </a:ext>
                  </a:extLst>
                </a:gridCol>
              </a:tblGrid>
              <a:tr h="249303">
                <a:tc>
                  <a:txBody>
                    <a:bodyPr/>
                    <a:lstStyle/>
                    <a:p>
                      <a:pPr>
                        <a:lnSpc>
                          <a:spcPct val="107000"/>
                        </a:lnSpc>
                        <a:spcAft>
                          <a:spcPts val="800"/>
                        </a:spcAft>
                      </a:pPr>
                      <a:r>
                        <a:rPr lang="pt-BR" sz="1400">
                          <a:effectLst/>
                        </a:rPr>
                        <a:t>País</a:t>
                      </a:r>
                      <a:endParaRPr lang="pt-B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1400">
                          <a:effectLst/>
                        </a:rPr>
                        <a:t>Leitos por mil habitantes</a:t>
                      </a:r>
                      <a:endParaRPr lang="pt-B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3600532"/>
                  </a:ext>
                </a:extLst>
              </a:tr>
              <a:tr h="213741">
                <a:tc>
                  <a:txBody>
                    <a:bodyPr/>
                    <a:lstStyle/>
                    <a:p>
                      <a:pPr>
                        <a:lnSpc>
                          <a:spcPct val="107000"/>
                        </a:lnSpc>
                        <a:spcAft>
                          <a:spcPts val="800"/>
                        </a:spcAft>
                      </a:pPr>
                      <a:r>
                        <a:rPr lang="pt-BR" sz="1200">
                          <a:effectLst/>
                        </a:rPr>
                        <a:t>Japão</a:t>
                      </a:r>
                      <a:endParaRPr lang="pt-B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1200" b="1" dirty="0">
                          <a:effectLst/>
                        </a:rPr>
                        <a:t>12,8</a:t>
                      </a:r>
                      <a:endParaRPr lang="pt-BR"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6835315"/>
                  </a:ext>
                </a:extLst>
              </a:tr>
              <a:tr h="213741">
                <a:tc>
                  <a:txBody>
                    <a:bodyPr/>
                    <a:lstStyle/>
                    <a:p>
                      <a:pPr>
                        <a:lnSpc>
                          <a:spcPct val="107000"/>
                        </a:lnSpc>
                        <a:spcAft>
                          <a:spcPts val="800"/>
                        </a:spcAft>
                      </a:pPr>
                      <a:r>
                        <a:rPr lang="pt-BR" sz="1200">
                          <a:effectLst/>
                        </a:rPr>
                        <a:t>Rússia</a:t>
                      </a:r>
                      <a:endParaRPr lang="pt-B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1200" b="1" dirty="0">
                          <a:effectLst/>
                        </a:rPr>
                        <a:t>8,0</a:t>
                      </a:r>
                      <a:endParaRPr lang="pt-BR"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171602"/>
                  </a:ext>
                </a:extLst>
              </a:tr>
              <a:tr h="213741">
                <a:tc>
                  <a:txBody>
                    <a:bodyPr/>
                    <a:lstStyle/>
                    <a:p>
                      <a:pPr>
                        <a:lnSpc>
                          <a:spcPct val="107000"/>
                        </a:lnSpc>
                        <a:spcAft>
                          <a:spcPts val="800"/>
                        </a:spcAft>
                      </a:pPr>
                      <a:r>
                        <a:rPr lang="pt-BR" sz="1200">
                          <a:effectLst/>
                        </a:rPr>
                        <a:t>França</a:t>
                      </a:r>
                      <a:endParaRPr lang="pt-B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1200" b="1" dirty="0">
                          <a:effectLst/>
                        </a:rPr>
                        <a:t>5,8</a:t>
                      </a:r>
                      <a:endParaRPr lang="pt-BR"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2425123"/>
                  </a:ext>
                </a:extLst>
              </a:tr>
              <a:tr h="213741">
                <a:tc>
                  <a:txBody>
                    <a:bodyPr/>
                    <a:lstStyle/>
                    <a:p>
                      <a:pPr>
                        <a:lnSpc>
                          <a:spcPct val="107000"/>
                        </a:lnSpc>
                        <a:spcAft>
                          <a:spcPts val="800"/>
                        </a:spcAft>
                      </a:pPr>
                      <a:r>
                        <a:rPr lang="pt-BR" sz="1200">
                          <a:effectLst/>
                        </a:rPr>
                        <a:t>Portugal</a:t>
                      </a:r>
                      <a:endParaRPr lang="pt-B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1200" b="1" dirty="0">
                          <a:effectLst/>
                        </a:rPr>
                        <a:t>3,5</a:t>
                      </a:r>
                      <a:endParaRPr lang="pt-BR"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24688"/>
                  </a:ext>
                </a:extLst>
              </a:tr>
              <a:tr h="213741">
                <a:tc>
                  <a:txBody>
                    <a:bodyPr/>
                    <a:lstStyle/>
                    <a:p>
                      <a:pPr>
                        <a:lnSpc>
                          <a:spcPct val="107000"/>
                        </a:lnSpc>
                        <a:spcAft>
                          <a:spcPts val="800"/>
                        </a:spcAft>
                      </a:pPr>
                      <a:r>
                        <a:rPr lang="pt-BR" sz="1200">
                          <a:effectLst/>
                        </a:rPr>
                        <a:t>Espanha</a:t>
                      </a:r>
                      <a:endParaRPr lang="pt-B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1200" b="1" dirty="0">
                          <a:effectLst/>
                        </a:rPr>
                        <a:t>3,0</a:t>
                      </a:r>
                      <a:endParaRPr lang="pt-BR"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6743667"/>
                  </a:ext>
                </a:extLst>
              </a:tr>
              <a:tr h="213741">
                <a:tc>
                  <a:txBody>
                    <a:bodyPr/>
                    <a:lstStyle/>
                    <a:p>
                      <a:pPr>
                        <a:lnSpc>
                          <a:spcPct val="107000"/>
                        </a:lnSpc>
                        <a:spcAft>
                          <a:spcPts val="800"/>
                        </a:spcAft>
                      </a:pPr>
                      <a:r>
                        <a:rPr lang="pt-BR" sz="1200">
                          <a:effectLst/>
                        </a:rPr>
                        <a:t>Estados Unidos</a:t>
                      </a:r>
                      <a:endParaRPr lang="pt-B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1200" b="1" dirty="0">
                          <a:effectLst/>
                        </a:rPr>
                        <a:t>2,8</a:t>
                      </a:r>
                      <a:endParaRPr lang="pt-BR"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1786022"/>
                  </a:ext>
                </a:extLst>
              </a:tr>
              <a:tr h="213741">
                <a:tc>
                  <a:txBody>
                    <a:bodyPr/>
                    <a:lstStyle/>
                    <a:p>
                      <a:pPr>
                        <a:lnSpc>
                          <a:spcPct val="107000"/>
                        </a:lnSpc>
                        <a:spcAft>
                          <a:spcPts val="800"/>
                        </a:spcAft>
                      </a:pPr>
                      <a:r>
                        <a:rPr lang="pt-BR" sz="1200">
                          <a:effectLst/>
                        </a:rPr>
                        <a:t>Reino Unido</a:t>
                      </a:r>
                      <a:endParaRPr lang="pt-B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1200" b="1" dirty="0">
                          <a:effectLst/>
                        </a:rPr>
                        <a:t>2,5</a:t>
                      </a:r>
                      <a:endParaRPr lang="pt-BR"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5315307"/>
                  </a:ext>
                </a:extLst>
              </a:tr>
              <a:tr h="213741">
                <a:tc>
                  <a:txBody>
                    <a:bodyPr/>
                    <a:lstStyle/>
                    <a:p>
                      <a:pPr>
                        <a:lnSpc>
                          <a:spcPct val="107000"/>
                        </a:lnSpc>
                        <a:spcAft>
                          <a:spcPts val="800"/>
                        </a:spcAft>
                      </a:pPr>
                      <a:r>
                        <a:rPr lang="pt-BR" sz="1200">
                          <a:effectLst/>
                        </a:rPr>
                        <a:t>Suécia</a:t>
                      </a:r>
                      <a:endParaRPr lang="pt-B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1200" b="1" dirty="0">
                          <a:effectLst/>
                        </a:rPr>
                        <a:t>2,1</a:t>
                      </a:r>
                      <a:endParaRPr lang="pt-BR"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5260484"/>
                  </a:ext>
                </a:extLst>
              </a:tr>
              <a:tr h="213741">
                <a:tc>
                  <a:txBody>
                    <a:bodyPr/>
                    <a:lstStyle/>
                    <a:p>
                      <a:pPr>
                        <a:lnSpc>
                          <a:spcPct val="107000"/>
                        </a:lnSpc>
                        <a:spcAft>
                          <a:spcPts val="800"/>
                        </a:spcAft>
                      </a:pPr>
                      <a:r>
                        <a:rPr lang="pt-BR" sz="1200">
                          <a:effectLst/>
                        </a:rPr>
                        <a:t>Singapura</a:t>
                      </a:r>
                      <a:endParaRPr lang="pt-B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1200" b="1" dirty="0">
                          <a:effectLst/>
                        </a:rPr>
                        <a:t>2,0</a:t>
                      </a:r>
                      <a:endParaRPr lang="pt-BR"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8591761"/>
                  </a:ext>
                </a:extLst>
              </a:tr>
              <a:tr h="213741">
                <a:tc>
                  <a:txBody>
                    <a:bodyPr/>
                    <a:lstStyle/>
                    <a:p>
                      <a:pPr>
                        <a:lnSpc>
                          <a:spcPct val="107000"/>
                        </a:lnSpc>
                        <a:spcAft>
                          <a:spcPts val="800"/>
                        </a:spcAft>
                      </a:pPr>
                      <a:r>
                        <a:rPr lang="pt-BR" sz="1200">
                          <a:effectLst/>
                        </a:rPr>
                        <a:t>Brasil</a:t>
                      </a:r>
                      <a:endParaRPr lang="pt-B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pt-BR" sz="1200" b="1" dirty="0">
                          <a:effectLst/>
                        </a:rPr>
                        <a:t>2,1</a:t>
                      </a:r>
                      <a:endParaRPr lang="pt-BR"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0140452"/>
                  </a:ext>
                </a:extLst>
              </a:tr>
            </a:tbl>
          </a:graphicData>
        </a:graphic>
      </p:graphicFrame>
      <p:sp>
        <p:nvSpPr>
          <p:cNvPr id="6" name="Rectangle 2">
            <a:extLst>
              <a:ext uri="{FF2B5EF4-FFF2-40B4-BE49-F238E27FC236}">
                <a16:creationId xmlns:a16="http://schemas.microsoft.com/office/drawing/2014/main" id="{80C8587D-60B3-A048-147D-B88AFFB4EAF1}"/>
              </a:ext>
            </a:extLst>
          </p:cNvPr>
          <p:cNvSpPr>
            <a:spLocks noChangeArrowheads="1"/>
          </p:cNvSpPr>
          <p:nvPr/>
        </p:nvSpPr>
        <p:spPr bwMode="auto">
          <a:xfrm>
            <a:off x="1549528" y="170195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7" name="Picture 2">
            <a:extLst>
              <a:ext uri="{FF2B5EF4-FFF2-40B4-BE49-F238E27FC236}">
                <a16:creationId xmlns:a16="http://schemas.microsoft.com/office/drawing/2014/main" id="{264C170B-DF10-9EB1-6BD6-E4281861BC3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4977" y="1261966"/>
            <a:ext cx="4771831" cy="243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a:extLst>
              <a:ext uri="{FF2B5EF4-FFF2-40B4-BE49-F238E27FC236}">
                <a16:creationId xmlns:a16="http://schemas.microsoft.com/office/drawing/2014/main" id="{24933D98-B4DB-D0CF-B99E-15789FC1AFA1}"/>
              </a:ext>
            </a:extLst>
          </p:cNvPr>
          <p:cNvSpPr txBox="1"/>
          <p:nvPr/>
        </p:nvSpPr>
        <p:spPr>
          <a:xfrm>
            <a:off x="1549528" y="3890157"/>
            <a:ext cx="9162013" cy="369332"/>
          </a:xfrm>
          <a:prstGeom prst="rect">
            <a:avLst/>
          </a:prstGeom>
          <a:noFill/>
        </p:spPr>
        <p:txBody>
          <a:bodyPr wrap="square" rtlCol="0">
            <a:spAutoFit/>
          </a:bodyPr>
          <a:lstStyle/>
          <a:p>
            <a:r>
              <a:rPr lang="pt-BR" dirty="0"/>
              <a:t>   </a:t>
            </a:r>
          </a:p>
        </p:txBody>
      </p:sp>
      <p:sp>
        <p:nvSpPr>
          <p:cNvPr id="9" name="CaixaDeTexto 8">
            <a:extLst>
              <a:ext uri="{FF2B5EF4-FFF2-40B4-BE49-F238E27FC236}">
                <a16:creationId xmlns:a16="http://schemas.microsoft.com/office/drawing/2014/main" id="{F2908014-4C80-BC07-5AAF-5474D219A695}"/>
              </a:ext>
            </a:extLst>
          </p:cNvPr>
          <p:cNvSpPr txBox="1"/>
          <p:nvPr/>
        </p:nvSpPr>
        <p:spPr>
          <a:xfrm>
            <a:off x="1464898" y="3853539"/>
            <a:ext cx="9063917" cy="646331"/>
          </a:xfrm>
          <a:prstGeom prst="rect">
            <a:avLst/>
          </a:prstGeom>
          <a:noFill/>
        </p:spPr>
        <p:txBody>
          <a:bodyPr wrap="square" rtlCol="0">
            <a:spAutoFit/>
          </a:bodyPr>
          <a:lstStyle/>
          <a:p>
            <a:r>
              <a:rPr lang="pt-BR" altLang="pt-BR" sz="1800" b="1" dirty="0">
                <a:latin typeface="Arial" panose="020B0604020202020204" pitchFamily="34" charset="0"/>
                <a:cs typeface="Arial" panose="020B0604020202020204" pitchFamily="34" charset="0"/>
              </a:rPr>
              <a:t>No Hospital Israelita  Albert Einstein o incremento das saídas e a redução                       da taxa de permanência significou um incremento virtual de 66 leitos </a:t>
            </a:r>
          </a:p>
        </p:txBody>
      </p:sp>
      <p:sp>
        <p:nvSpPr>
          <p:cNvPr id="10" name="CaixaDeTexto 9">
            <a:extLst>
              <a:ext uri="{FF2B5EF4-FFF2-40B4-BE49-F238E27FC236}">
                <a16:creationId xmlns:a16="http://schemas.microsoft.com/office/drawing/2014/main" id="{57A5CBED-32C4-E7C5-AA6B-6187F3DEFD8C}"/>
              </a:ext>
            </a:extLst>
          </p:cNvPr>
          <p:cNvSpPr txBox="1"/>
          <p:nvPr/>
        </p:nvSpPr>
        <p:spPr>
          <a:xfrm>
            <a:off x="1484211" y="5174669"/>
            <a:ext cx="9007280" cy="923330"/>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No Hospital Israelita Albert Einstein a introdução de segunda opinião por dois médicos de acordo com protocolo  baseado em evidências reduziu em 65% as cirurgias de coluna</a:t>
            </a:r>
          </a:p>
        </p:txBody>
      </p:sp>
      <p:sp>
        <p:nvSpPr>
          <p:cNvPr id="11" name="CaixaDeTexto 10">
            <a:extLst>
              <a:ext uri="{FF2B5EF4-FFF2-40B4-BE49-F238E27FC236}">
                <a16:creationId xmlns:a16="http://schemas.microsoft.com/office/drawing/2014/main" id="{6531AC5A-7F4E-89D2-3016-185AEF20A9E0}"/>
              </a:ext>
            </a:extLst>
          </p:cNvPr>
          <p:cNvSpPr txBox="1"/>
          <p:nvPr/>
        </p:nvSpPr>
        <p:spPr>
          <a:xfrm>
            <a:off x="1523152" y="6132367"/>
            <a:ext cx="8979287" cy="707886"/>
          </a:xfrm>
          <a:prstGeom prst="rect">
            <a:avLst/>
          </a:prstGeom>
          <a:noFill/>
        </p:spPr>
        <p:txBody>
          <a:bodyPr wrap="square" rtlCol="0">
            <a:spAutoFit/>
          </a:bodyPr>
          <a:lstStyle/>
          <a:p>
            <a:r>
              <a:rPr lang="pt-BR" sz="800" dirty="0">
                <a:latin typeface="Arial" panose="020B0604020202020204" pitchFamily="34" charset="0"/>
                <a:cs typeface="Arial" panose="020B0604020202020204" pitchFamily="34" charset="0"/>
              </a:rPr>
              <a:t>Fontes:                                                                                                                                                                                                                                                                                                            </a:t>
            </a:r>
            <a:r>
              <a:rPr lang="pt-BR" sz="800" dirty="0" err="1">
                <a:latin typeface="Arial" panose="020B0604020202020204" pitchFamily="34" charset="0"/>
                <a:cs typeface="Arial" panose="020B0604020202020204" pitchFamily="34" charset="0"/>
              </a:rPr>
              <a:t>Bisognano</a:t>
            </a:r>
            <a:r>
              <a:rPr lang="pt-BR" sz="800" dirty="0">
                <a:latin typeface="Arial" panose="020B0604020202020204" pitchFamily="34" charset="0"/>
                <a:cs typeface="Arial" panose="020B0604020202020204" pitchFamily="34" charset="0"/>
              </a:rPr>
              <a:t> M, </a:t>
            </a:r>
            <a:r>
              <a:rPr lang="pt-BR" sz="800" dirty="0" err="1">
                <a:latin typeface="Arial" panose="020B0604020202020204" pitchFamily="34" charset="0"/>
                <a:cs typeface="Arial" panose="020B0604020202020204" pitchFamily="34" charset="0"/>
              </a:rPr>
              <a:t>Kenney</a:t>
            </a:r>
            <a:r>
              <a:rPr lang="pt-BR" sz="800" dirty="0">
                <a:latin typeface="Arial" panose="020B0604020202020204" pitchFamily="34" charset="0"/>
                <a:cs typeface="Arial" panose="020B0604020202020204" pitchFamily="34" charset="0"/>
              </a:rPr>
              <a:t> C. </a:t>
            </a:r>
            <a:r>
              <a:rPr lang="pt-BR" sz="800" dirty="0" err="1">
                <a:latin typeface="Arial" panose="020B0604020202020204" pitchFamily="34" charset="0"/>
                <a:cs typeface="Arial" panose="020B0604020202020204" pitchFamily="34" charset="0"/>
              </a:rPr>
              <a:t>Bucando</a:t>
            </a:r>
            <a:r>
              <a:rPr lang="pt-BR" sz="800" dirty="0">
                <a:latin typeface="Arial" panose="020B0604020202020204" pitchFamily="34" charset="0"/>
                <a:cs typeface="Arial" panose="020B0604020202020204" pitchFamily="34" charset="0"/>
              </a:rPr>
              <a:t> a Triple </a:t>
            </a:r>
            <a:r>
              <a:rPr lang="pt-BR" sz="800" dirty="0" err="1">
                <a:latin typeface="Arial" panose="020B0604020202020204" pitchFamily="34" charset="0"/>
                <a:cs typeface="Arial" panose="020B0604020202020204" pitchFamily="34" charset="0"/>
              </a:rPr>
              <a:t>aim</a:t>
            </a:r>
            <a:r>
              <a:rPr lang="pt-BR" sz="800" dirty="0">
                <a:latin typeface="Arial" panose="020B0604020202020204" pitchFamily="34" charset="0"/>
                <a:cs typeface="Arial" panose="020B0604020202020204" pitchFamily="34" charset="0"/>
              </a:rPr>
              <a:t> na saúde: 8 inovadores mostram o caminho para melhor tratamento, melhor saúde e menores custos. São Paulo: Atheneu Editora; 2015                      Oliveira LR. Transição do cuidado. São Paulo: Seminário sobre gestão na transição do cuidado do paciente, PROAHSA; 2022 </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Cerondoglo</a:t>
            </a:r>
            <a:r>
              <a:rPr lang="pt-BR" altLang="pt-BR" sz="800" dirty="0">
                <a:latin typeface="Arial" panose="020B0604020202020204" pitchFamily="34" charset="0"/>
                <a:cs typeface="Arial" panose="020B0604020202020204" pitchFamily="34" charset="0"/>
              </a:rPr>
              <a:t> Neto M. O hospital na construção do sistema de saúde: perspectivas e desafios. Belo Horizonte: Seminário Sistema de Saúde de Excelência da ANAHP; 2015</a:t>
            </a:r>
            <a:r>
              <a:rPr lang="pt-BR" sz="800" dirty="0">
                <a:latin typeface="Arial" panose="020B0604020202020204" pitchFamily="34" charset="0"/>
                <a:cs typeface="Arial" panose="020B0604020202020204" pitchFamily="34" charset="0"/>
              </a:rPr>
              <a:t>                                                OECD. Health </a:t>
            </a:r>
            <a:r>
              <a:rPr lang="pt-BR" sz="800" dirty="0" err="1">
                <a:latin typeface="Arial" panose="020B0604020202020204" pitchFamily="34" charset="0"/>
                <a:cs typeface="Arial" panose="020B0604020202020204" pitchFamily="34" charset="0"/>
              </a:rPr>
              <a:t>at</a:t>
            </a:r>
            <a:r>
              <a:rPr lang="pt-BR" sz="800" dirty="0">
                <a:latin typeface="Arial" panose="020B0604020202020204" pitchFamily="34" charset="0"/>
                <a:cs typeface="Arial" panose="020B0604020202020204" pitchFamily="34" charset="0"/>
              </a:rPr>
              <a:t> a </a:t>
            </a:r>
            <a:r>
              <a:rPr lang="pt-BR" sz="800" dirty="0" err="1">
                <a:latin typeface="Arial" panose="020B0604020202020204" pitchFamily="34" charset="0"/>
                <a:cs typeface="Arial" panose="020B0604020202020204" pitchFamily="34" charset="0"/>
              </a:rPr>
              <a:t>glance</a:t>
            </a:r>
            <a:r>
              <a:rPr lang="pt-BR" sz="800" dirty="0">
                <a:latin typeface="Arial" panose="020B0604020202020204" pitchFamily="34" charset="0"/>
                <a:cs typeface="Arial" panose="020B0604020202020204" pitchFamily="34" charset="0"/>
              </a:rPr>
              <a:t>. Paris: OECD </a:t>
            </a:r>
            <a:r>
              <a:rPr lang="pt-BR" sz="800" dirty="0" err="1">
                <a:latin typeface="Arial" panose="020B0604020202020204" pitchFamily="34" charset="0"/>
                <a:cs typeface="Arial" panose="020B0604020202020204" pitchFamily="34" charset="0"/>
              </a:rPr>
              <a:t>indicators</a:t>
            </a:r>
            <a:r>
              <a:rPr lang="pt-BR" sz="800" dirty="0">
                <a:latin typeface="Arial" panose="020B0604020202020204" pitchFamily="34" charset="0"/>
                <a:cs typeface="Arial" panose="020B0604020202020204" pitchFamily="34" charset="0"/>
              </a:rPr>
              <a:t>; 2021.</a:t>
            </a:r>
          </a:p>
        </p:txBody>
      </p:sp>
    </p:spTree>
    <p:extLst>
      <p:ext uri="{BB962C8B-B14F-4D97-AF65-F5344CB8AC3E}">
        <p14:creationId xmlns:p14="http://schemas.microsoft.com/office/powerpoint/2010/main" val="2005589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2D30CC-EA99-6939-897C-0A6E768D9429}"/>
              </a:ext>
            </a:extLst>
          </p:cNvPr>
          <p:cNvSpPr>
            <a:spLocks noChangeArrowheads="1"/>
          </p:cNvSpPr>
          <p:nvPr/>
        </p:nvSpPr>
        <p:spPr bwMode="auto">
          <a:xfrm>
            <a:off x="1273607" y="17938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BR" altLang="pt-BR" sz="1800">
              <a:cs typeface="Arial" panose="020B0604020202020204" pitchFamily="34" charset="0"/>
            </a:endParaRPr>
          </a:p>
        </p:txBody>
      </p:sp>
      <p:sp>
        <p:nvSpPr>
          <p:cNvPr id="3" name="Retângulo 2">
            <a:extLst>
              <a:ext uri="{FF2B5EF4-FFF2-40B4-BE49-F238E27FC236}">
                <a16:creationId xmlns:a16="http://schemas.microsoft.com/office/drawing/2014/main" id="{5B0C603B-49B5-B081-A6D6-E7EDA8E3D616}"/>
              </a:ext>
            </a:extLst>
          </p:cNvPr>
          <p:cNvSpPr>
            <a:spLocks noChangeArrowheads="1"/>
          </p:cNvSpPr>
          <p:nvPr/>
        </p:nvSpPr>
        <p:spPr bwMode="auto">
          <a:xfrm>
            <a:off x="8307819" y="590550"/>
            <a:ext cx="909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400" b="1">
                <a:ea typeface="Calibri" panose="020F0502020204030204" pitchFamily="34" charset="0"/>
                <a:cs typeface="Arial" panose="020B0604020202020204" pitchFamily="34" charset="0"/>
              </a:rPr>
              <a:t>OFERTA</a:t>
            </a:r>
          </a:p>
        </p:txBody>
      </p:sp>
      <p:sp>
        <p:nvSpPr>
          <p:cNvPr id="7" name="Retângulo 6">
            <a:extLst>
              <a:ext uri="{FF2B5EF4-FFF2-40B4-BE49-F238E27FC236}">
                <a16:creationId xmlns:a16="http://schemas.microsoft.com/office/drawing/2014/main" id="{9B1E5535-3A80-40CE-7E70-FFC6E25CF044}"/>
              </a:ext>
            </a:extLst>
          </p:cNvPr>
          <p:cNvSpPr>
            <a:spLocks noChangeArrowheads="1"/>
          </p:cNvSpPr>
          <p:nvPr/>
        </p:nvSpPr>
        <p:spPr bwMode="auto">
          <a:xfrm>
            <a:off x="7142594" y="836613"/>
            <a:ext cx="3240088" cy="1284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100" b="1" dirty="0">
                <a:ea typeface="Calibri" panose="020F0502020204030204" pitchFamily="34" charset="0"/>
                <a:cs typeface="Arial" panose="020B0604020202020204" pitchFamily="34" charset="0"/>
              </a:rPr>
              <a:t>ANÁLISE DA OFERTA</a:t>
            </a:r>
            <a:r>
              <a:rPr lang="pt-BR" altLang="pt-BR" sz="900" b="1" dirty="0">
                <a:ea typeface="Calibri" panose="020F0502020204030204" pitchFamily="34" charset="0"/>
                <a:cs typeface="Arial" panose="020B0604020202020204" pitchFamily="34" charset="0"/>
              </a:rPr>
              <a:t>:</a:t>
            </a:r>
            <a:endParaRPr lang="pt-BR" altLang="pt-BR" sz="900" dirty="0">
              <a:ea typeface="Calibri" panose="020F0502020204030204" pitchFamily="34" charset="0"/>
              <a:cs typeface="Arial" panose="020B0604020202020204" pitchFamily="34" charset="0"/>
            </a:endParaRPr>
          </a:p>
          <a:p>
            <a:pPr eaLnBrk="1" hangingPunct="1">
              <a:spcBef>
                <a:spcPts val="300"/>
              </a:spcBef>
            </a:pPr>
            <a:r>
              <a:rPr lang="pt-BR" altLang="pt-BR" sz="900" dirty="0">
                <a:ea typeface="Calibri" panose="020F0502020204030204" pitchFamily="34" charset="0"/>
                <a:cs typeface="Arial" panose="020B0604020202020204" pitchFamily="34" charset="0"/>
              </a:rPr>
              <a:t>Por tipo de demanda: </a:t>
            </a:r>
            <a:r>
              <a:rPr lang="pt-BR" altLang="pt-BR" sz="900" dirty="0" err="1">
                <a:ea typeface="Calibri" panose="020F0502020204030204" pitchFamily="34" charset="0"/>
                <a:cs typeface="Arial" panose="020B0604020202020204" pitchFamily="34" charset="0"/>
              </a:rPr>
              <a:t>consultas,exames</a:t>
            </a:r>
            <a:r>
              <a:rPr lang="pt-BR" altLang="pt-BR" sz="900" dirty="0">
                <a:ea typeface="Calibri" panose="020F0502020204030204" pitchFamily="34" charset="0"/>
                <a:cs typeface="Arial" panose="020B0604020202020204" pitchFamily="34" charset="0"/>
              </a:rPr>
              <a:t> e </a:t>
            </a:r>
            <a:r>
              <a:rPr lang="pt-BR" altLang="pt-BR" sz="900" dirty="0" err="1">
                <a:ea typeface="Calibri" panose="020F0502020204030204" pitchFamily="34" charset="0"/>
                <a:cs typeface="Arial" panose="020B0604020202020204" pitchFamily="34" charset="0"/>
              </a:rPr>
              <a:t>internaçoes</a:t>
            </a:r>
            <a:endParaRPr lang="pt-BR" altLang="pt-BR" sz="900" dirty="0">
              <a:ea typeface="Calibri" panose="020F0502020204030204" pitchFamily="34" charset="0"/>
              <a:cs typeface="Arial" panose="020B0604020202020204" pitchFamily="34" charset="0"/>
            </a:endParaRPr>
          </a:p>
          <a:p>
            <a:pPr eaLnBrk="1" hangingPunct="1">
              <a:spcBef>
                <a:spcPts val="300"/>
              </a:spcBef>
            </a:pPr>
            <a:r>
              <a:rPr lang="pt-BR" altLang="pt-BR" sz="900" dirty="0">
                <a:ea typeface="Calibri" panose="020F0502020204030204" pitchFamily="34" charset="0"/>
                <a:cs typeface="Arial" panose="020B0604020202020204" pitchFamily="34" charset="0"/>
              </a:rPr>
              <a:t>Por unidade de atenção especializada</a:t>
            </a:r>
          </a:p>
          <a:p>
            <a:pPr eaLnBrk="1" hangingPunct="1">
              <a:spcBef>
                <a:spcPts val="300"/>
              </a:spcBef>
            </a:pPr>
            <a:r>
              <a:rPr lang="pt-BR" altLang="pt-BR" sz="900" dirty="0">
                <a:ea typeface="Calibri" panose="020F0502020204030204" pitchFamily="34" charset="0"/>
                <a:cs typeface="Arial" panose="020B0604020202020204" pitchFamily="34" charset="0"/>
              </a:rPr>
              <a:t>Por médico especialista </a:t>
            </a:r>
          </a:p>
          <a:p>
            <a:pPr eaLnBrk="1" hangingPunct="1">
              <a:spcBef>
                <a:spcPts val="300"/>
              </a:spcBef>
            </a:pPr>
            <a:r>
              <a:rPr lang="pt-BR" altLang="pt-BR" sz="900" dirty="0">
                <a:ea typeface="Calibri" panose="020F0502020204030204" pitchFamily="34" charset="0"/>
                <a:cs typeface="Arial" panose="020B0604020202020204" pitchFamily="34" charset="0"/>
              </a:rPr>
              <a:t>Análise das pessoas </a:t>
            </a:r>
            <a:r>
              <a:rPr lang="pt-BR" altLang="pt-BR" sz="900" dirty="0" err="1">
                <a:ea typeface="Calibri" panose="020F0502020204030204" pitchFamily="34" charset="0"/>
                <a:cs typeface="Arial" panose="020B0604020202020204" pitchFamily="34" charset="0"/>
              </a:rPr>
              <a:t>hiperutilizadoras</a:t>
            </a:r>
            <a:r>
              <a:rPr lang="pt-BR" altLang="pt-BR" sz="900" dirty="0">
                <a:ea typeface="Calibri" panose="020F0502020204030204" pitchFamily="34" charset="0"/>
                <a:cs typeface="Arial" panose="020B0604020202020204" pitchFamily="34" charset="0"/>
              </a:rPr>
              <a:t> da atenção  especializada</a:t>
            </a:r>
          </a:p>
          <a:p>
            <a:pPr eaLnBrk="1" hangingPunct="1">
              <a:spcBef>
                <a:spcPts val="300"/>
              </a:spcBef>
            </a:pPr>
            <a:r>
              <a:rPr lang="pt-BR" altLang="pt-BR" sz="900" dirty="0">
                <a:ea typeface="Calibri" panose="020F0502020204030204" pitchFamily="34" charset="0"/>
                <a:cs typeface="Arial" panose="020B0604020202020204" pitchFamily="34" charset="0"/>
              </a:rPr>
              <a:t>Quantificação da oferta </a:t>
            </a:r>
          </a:p>
        </p:txBody>
      </p:sp>
      <p:sp>
        <p:nvSpPr>
          <p:cNvPr id="8" name="Retângulo 7">
            <a:extLst>
              <a:ext uri="{FF2B5EF4-FFF2-40B4-BE49-F238E27FC236}">
                <a16:creationId xmlns:a16="http://schemas.microsoft.com/office/drawing/2014/main" id="{0B46F927-338B-ADA8-B110-D832E6D30C26}"/>
              </a:ext>
            </a:extLst>
          </p:cNvPr>
          <p:cNvSpPr>
            <a:spLocks noChangeArrowheads="1"/>
          </p:cNvSpPr>
          <p:nvPr/>
        </p:nvSpPr>
        <p:spPr bwMode="auto">
          <a:xfrm>
            <a:off x="7142594" y="2269911"/>
            <a:ext cx="3240088" cy="46166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buFontTx/>
              <a:buNone/>
            </a:pPr>
            <a:r>
              <a:rPr lang="pt-BR" altLang="pt-BR" sz="1100" b="1" dirty="0">
                <a:ea typeface="Calibri" panose="020F0502020204030204" pitchFamily="34" charset="0"/>
                <a:cs typeface="Arial" panose="020B0604020202020204" pitchFamily="34" charset="0"/>
              </a:rPr>
              <a:t>RACIONALIZAÇÃO DA OFERTA:</a:t>
            </a:r>
            <a:endParaRPr lang="pt-BR" altLang="pt-BR" sz="1100" dirty="0">
              <a:ea typeface="Calibri" panose="020F0502020204030204" pitchFamily="34" charset="0"/>
              <a:cs typeface="Arial" panose="020B0604020202020204" pitchFamily="34" charset="0"/>
            </a:endParaRPr>
          </a:p>
          <a:p>
            <a:pPr eaLnBrk="1" hangingPunct="1">
              <a:spcBef>
                <a:spcPts val="200"/>
              </a:spcBef>
              <a:buFontTx/>
              <a:buNone/>
            </a:pPr>
            <a:r>
              <a:rPr lang="pt-BR" altLang="pt-BR" sz="900" b="1" dirty="0">
                <a:ea typeface="Calibri" panose="020F0502020204030204" pitchFamily="34" charset="0"/>
                <a:cs typeface="Arial" panose="020B0604020202020204" pitchFamily="34" charset="0"/>
              </a:rPr>
              <a:t>Normalização dos processos:</a:t>
            </a:r>
          </a:p>
          <a:p>
            <a:pPr eaLnBrk="1" hangingPunct="1">
              <a:spcBef>
                <a:spcPts val="300"/>
              </a:spcBef>
            </a:pPr>
            <a:r>
              <a:rPr lang="pt-BR" altLang="pt-BR" sz="900" dirty="0">
                <a:ea typeface="Calibri" panose="020F0502020204030204" pitchFamily="34" charset="0"/>
                <a:cs typeface="Arial" panose="020B0604020202020204" pitchFamily="34" charset="0"/>
              </a:rPr>
              <a:t>Protocolos clínicos das condições crônicas por estratos de risco</a:t>
            </a:r>
          </a:p>
          <a:p>
            <a:pPr eaLnBrk="1" hangingPunct="1">
              <a:spcBef>
                <a:spcPts val="200"/>
              </a:spcBef>
              <a:buFontTx/>
              <a:buNone/>
            </a:pPr>
            <a:r>
              <a:rPr lang="pt-BR" altLang="pt-BR" sz="900" b="1" dirty="0">
                <a:ea typeface="Calibri" panose="020F0502020204030204" pitchFamily="34" charset="0"/>
                <a:cs typeface="Arial" panose="020B0604020202020204" pitchFamily="34" charset="0"/>
              </a:rPr>
              <a:t>Normalização das habilidades:</a:t>
            </a:r>
            <a:endParaRPr lang="pt-BR" altLang="pt-BR" sz="900" dirty="0">
              <a:ea typeface="Calibri" panose="020F0502020204030204" pitchFamily="34" charset="0"/>
              <a:cs typeface="Arial" panose="020B0604020202020204" pitchFamily="34" charset="0"/>
            </a:endParaRPr>
          </a:p>
          <a:p>
            <a:pPr eaLnBrk="1" hangingPunct="1">
              <a:spcBef>
                <a:spcPts val="300"/>
              </a:spcBef>
            </a:pPr>
            <a:r>
              <a:rPr lang="pt-BR" altLang="pt-BR" sz="900" dirty="0">
                <a:ea typeface="Calibri" panose="020F0502020204030204" pitchFamily="34" charset="0"/>
                <a:cs typeface="Arial" panose="020B0604020202020204" pitchFamily="34" charset="0"/>
              </a:rPr>
              <a:t>Programa de educação permanente</a:t>
            </a:r>
          </a:p>
          <a:p>
            <a:pPr eaLnBrk="1" hangingPunct="1">
              <a:spcBef>
                <a:spcPts val="200"/>
              </a:spcBef>
              <a:buFontTx/>
              <a:buNone/>
            </a:pPr>
            <a:r>
              <a:rPr lang="pt-BR" altLang="pt-BR" sz="900" b="1" dirty="0">
                <a:ea typeface="Calibri" panose="020F0502020204030204" pitchFamily="34" charset="0"/>
                <a:cs typeface="Arial" panose="020B0604020202020204" pitchFamily="34" charset="0"/>
              </a:rPr>
              <a:t>Programação da demanda:</a:t>
            </a:r>
            <a:endParaRPr lang="pt-BR" altLang="pt-BR" sz="900" dirty="0">
              <a:ea typeface="Calibri" panose="020F0502020204030204" pitchFamily="34" charset="0"/>
              <a:cs typeface="Arial" panose="020B0604020202020204" pitchFamily="34" charset="0"/>
            </a:endParaRPr>
          </a:p>
          <a:p>
            <a:pPr eaLnBrk="1" hangingPunct="1">
              <a:spcBef>
                <a:spcPts val="300"/>
              </a:spcBef>
            </a:pPr>
            <a:r>
              <a:rPr lang="pt-BR" altLang="pt-BR" sz="900" dirty="0">
                <a:ea typeface="Calibri" panose="020F0502020204030204" pitchFamily="34" charset="0"/>
                <a:cs typeface="Arial" panose="020B0604020202020204" pitchFamily="34" charset="0"/>
              </a:rPr>
              <a:t>Planilha de programação segundo risco dimensionada na APS</a:t>
            </a:r>
          </a:p>
          <a:p>
            <a:pPr eaLnBrk="1" hangingPunct="1">
              <a:spcBef>
                <a:spcPts val="200"/>
              </a:spcBef>
              <a:buFontTx/>
              <a:buNone/>
            </a:pPr>
            <a:r>
              <a:rPr lang="pt-BR" altLang="pt-BR" sz="900" b="1" dirty="0">
                <a:ea typeface="Calibri" panose="020F0502020204030204" pitchFamily="34" charset="0"/>
                <a:cs typeface="Arial" panose="020B0604020202020204" pitchFamily="34" charset="0"/>
              </a:rPr>
              <a:t>Mecanismos de supervisão direta:</a:t>
            </a:r>
            <a:endParaRPr lang="pt-BR" altLang="pt-BR" sz="900" dirty="0">
              <a:ea typeface="Calibri" panose="020F0502020204030204" pitchFamily="34" charset="0"/>
              <a:cs typeface="Arial" panose="020B0604020202020204" pitchFamily="34" charset="0"/>
            </a:endParaRPr>
          </a:p>
          <a:p>
            <a:pPr eaLnBrk="1" hangingPunct="1">
              <a:spcBef>
                <a:spcPts val="300"/>
              </a:spcBef>
            </a:pPr>
            <a:r>
              <a:rPr lang="pt-BR" altLang="pt-BR" sz="900" dirty="0">
                <a:ea typeface="Calibri" panose="020F0502020204030204" pitchFamily="34" charset="0"/>
                <a:cs typeface="Arial" panose="020B0604020202020204" pitchFamily="34" charset="0"/>
              </a:rPr>
              <a:t>Supervisão local</a:t>
            </a:r>
          </a:p>
          <a:p>
            <a:pPr eaLnBrk="1" hangingPunct="1">
              <a:spcBef>
                <a:spcPts val="200"/>
              </a:spcBef>
              <a:buFontTx/>
              <a:buNone/>
            </a:pPr>
            <a:r>
              <a:rPr lang="pt-BR" altLang="pt-BR" sz="900" b="1" dirty="0">
                <a:ea typeface="Calibri" panose="020F0502020204030204" pitchFamily="34" charset="0"/>
                <a:cs typeface="Arial" panose="020B0604020202020204" pitchFamily="34" charset="0"/>
              </a:rPr>
              <a:t>Dispositivos de enlaçamento:</a:t>
            </a:r>
            <a:endParaRPr lang="pt-BR" altLang="pt-BR" sz="900" dirty="0">
              <a:ea typeface="Calibri" panose="020F0502020204030204" pitchFamily="34" charset="0"/>
              <a:cs typeface="Arial" panose="020B0604020202020204" pitchFamily="34" charset="0"/>
            </a:endParaRPr>
          </a:p>
          <a:p>
            <a:pPr eaLnBrk="1" hangingPunct="1">
              <a:spcBef>
                <a:spcPts val="300"/>
              </a:spcBef>
            </a:pPr>
            <a:r>
              <a:rPr lang="pt-BR" altLang="pt-BR" sz="900" dirty="0">
                <a:ea typeface="Calibri" panose="020F0502020204030204" pitchFamily="34" charset="0"/>
                <a:cs typeface="Arial" panose="020B0604020202020204" pitchFamily="34" charset="0"/>
              </a:rPr>
              <a:t>Regionalização da atenção especializada</a:t>
            </a:r>
          </a:p>
          <a:p>
            <a:pPr eaLnBrk="1" hangingPunct="1">
              <a:spcBef>
                <a:spcPts val="300"/>
              </a:spcBef>
            </a:pPr>
            <a:r>
              <a:rPr lang="pt-BR" altLang="pt-BR" sz="900" dirty="0" err="1">
                <a:ea typeface="Calibri" panose="020F0502020204030204" pitchFamily="34" charset="0"/>
                <a:cs typeface="Arial" panose="020B0604020202020204" pitchFamily="34" charset="0"/>
              </a:rPr>
              <a:t>Matriciamento</a:t>
            </a:r>
            <a:r>
              <a:rPr lang="pt-BR" altLang="pt-BR" sz="900" dirty="0">
                <a:ea typeface="Calibri" panose="020F0502020204030204" pitchFamily="34" charset="0"/>
                <a:cs typeface="Arial" panose="020B0604020202020204" pitchFamily="34" charset="0"/>
              </a:rPr>
              <a:t>  vertical de especialistas e generalistas: trabalho conjunto, segunda opinião e  compartilhamento de plano de cuidado</a:t>
            </a:r>
          </a:p>
          <a:p>
            <a:pPr eaLnBrk="1" hangingPunct="1">
              <a:spcBef>
                <a:spcPts val="300"/>
              </a:spcBef>
            </a:pPr>
            <a:r>
              <a:rPr lang="pt-BR" altLang="pt-BR" sz="900" dirty="0" err="1">
                <a:ea typeface="Calibri" panose="020F0502020204030204" pitchFamily="34" charset="0"/>
                <a:cs typeface="Arial" panose="020B0604020202020204" pitchFamily="34" charset="0"/>
              </a:rPr>
              <a:t>Contactos</a:t>
            </a:r>
            <a:r>
              <a:rPr lang="pt-BR" altLang="pt-BR" sz="900" dirty="0">
                <a:ea typeface="Calibri" panose="020F0502020204030204" pitchFamily="34" charset="0"/>
                <a:cs typeface="Arial" panose="020B0604020202020204" pitchFamily="34" charset="0"/>
              </a:rPr>
              <a:t> telefônicos</a:t>
            </a:r>
          </a:p>
          <a:p>
            <a:pPr eaLnBrk="1" hangingPunct="1">
              <a:spcBef>
                <a:spcPts val="300"/>
              </a:spcBef>
            </a:pPr>
            <a:r>
              <a:rPr lang="pt-BR" altLang="pt-BR" sz="900" dirty="0">
                <a:ea typeface="Calibri" panose="020F0502020204030204" pitchFamily="34" charset="0"/>
                <a:cs typeface="Arial" panose="020B0604020202020204" pitchFamily="34" charset="0"/>
              </a:rPr>
              <a:t>Correio eletrônico</a:t>
            </a:r>
          </a:p>
          <a:p>
            <a:pPr eaLnBrk="1" hangingPunct="1">
              <a:spcBef>
                <a:spcPts val="300"/>
              </a:spcBef>
            </a:pPr>
            <a:r>
              <a:rPr lang="pt-BR" altLang="pt-BR" sz="900" dirty="0">
                <a:ea typeface="Calibri" panose="020F0502020204030204" pitchFamily="34" charset="0"/>
                <a:cs typeface="Arial" panose="020B0604020202020204" pitchFamily="34" charset="0"/>
              </a:rPr>
              <a:t>Comunicação </a:t>
            </a:r>
            <a:r>
              <a:rPr lang="pt-BR" altLang="pt-BR" sz="900" dirty="0" err="1">
                <a:ea typeface="Calibri" panose="020F0502020204030204" pitchFamily="34" charset="0"/>
                <a:cs typeface="Arial" panose="020B0604020202020204" pitchFamily="34" charset="0"/>
              </a:rPr>
              <a:t>intereniveis</a:t>
            </a:r>
            <a:r>
              <a:rPr lang="pt-BR" altLang="pt-BR" sz="900" dirty="0">
                <a:ea typeface="Calibri" panose="020F0502020204030204" pitchFamily="34" charset="0"/>
                <a:cs typeface="Arial" panose="020B0604020202020204" pitchFamily="34" charset="0"/>
              </a:rPr>
              <a:t> feita por meio de planos de cuidados compartilhados</a:t>
            </a:r>
          </a:p>
          <a:p>
            <a:pPr marL="0" indent="0" eaLnBrk="1" hangingPunct="1">
              <a:spcBef>
                <a:spcPts val="300"/>
              </a:spcBef>
              <a:buNone/>
            </a:pPr>
            <a:r>
              <a:rPr lang="pt-BR" altLang="pt-BR" sz="900" b="1" dirty="0">
                <a:ea typeface="Calibri" panose="020F0502020204030204" pitchFamily="34" charset="0"/>
                <a:cs typeface="Arial" panose="020B0604020202020204" pitchFamily="34" charset="0"/>
              </a:rPr>
              <a:t>Substituição tecnológica: o trabalho interdisciplinar, a atenção contínua, a atenção compartilhada a grupo, a atenção por pares, os grupos operativos e a </a:t>
            </a:r>
            <a:r>
              <a:rPr lang="pt-BR" altLang="pt-BR" sz="900" b="1" dirty="0" err="1">
                <a:ea typeface="Calibri" panose="020F0502020204030204" pitchFamily="34" charset="0"/>
                <a:cs typeface="Arial" panose="020B0604020202020204" pitchFamily="34" charset="0"/>
              </a:rPr>
              <a:t>telessaúde</a:t>
            </a:r>
            <a:r>
              <a:rPr lang="pt-BR" altLang="pt-BR" sz="900" b="1" dirty="0">
                <a:ea typeface="Calibri" panose="020F0502020204030204" pitchFamily="34" charset="0"/>
                <a:cs typeface="Arial" panose="020B0604020202020204" pitchFamily="34" charset="0"/>
              </a:rPr>
              <a:t> </a:t>
            </a:r>
          </a:p>
          <a:p>
            <a:pPr marL="0" indent="0" eaLnBrk="1" hangingPunct="1">
              <a:spcBef>
                <a:spcPts val="300"/>
              </a:spcBef>
              <a:buNone/>
            </a:pPr>
            <a:r>
              <a:rPr lang="pt-BR" altLang="pt-BR" sz="900" b="1" dirty="0">
                <a:ea typeface="Calibri" panose="020F0502020204030204" pitchFamily="34" charset="0"/>
                <a:cs typeface="Arial" panose="020B0604020202020204" pitchFamily="34" charset="0"/>
              </a:rPr>
              <a:t>Alisamento dos fluxos assistenciais por meio de tecnologias sistêmicas como o sistema Lean, Seis Sigma, 5 </a:t>
            </a:r>
            <a:r>
              <a:rPr lang="pt-BR" altLang="pt-BR" sz="900" b="1" dirty="0" err="1">
                <a:ea typeface="Calibri" panose="020F0502020204030204" pitchFamily="34" charset="0"/>
                <a:cs typeface="Arial" panose="020B0604020202020204" pitchFamily="34" charset="0"/>
              </a:rPr>
              <a:t>S´s</a:t>
            </a:r>
            <a:r>
              <a:rPr lang="pt-BR" altLang="pt-BR" sz="900" b="1" dirty="0">
                <a:ea typeface="Calibri" panose="020F0502020204030204" pitchFamily="34" charset="0"/>
                <a:cs typeface="Arial" panose="020B0604020202020204" pitchFamily="34" charset="0"/>
              </a:rPr>
              <a:t> e PDSA</a:t>
            </a:r>
          </a:p>
          <a:p>
            <a:pPr marL="0" indent="0" eaLnBrk="1" hangingPunct="1">
              <a:spcBef>
                <a:spcPts val="300"/>
              </a:spcBef>
              <a:buNone/>
            </a:pPr>
            <a:r>
              <a:rPr lang="pt-BR" altLang="pt-BR" sz="900" b="1" dirty="0">
                <a:ea typeface="Calibri" panose="020F0502020204030204" pitchFamily="34" charset="0"/>
                <a:cs typeface="Arial" panose="020B0604020202020204" pitchFamily="34" charset="0"/>
              </a:rPr>
              <a:t>Eliminação do efeito velcro</a:t>
            </a:r>
          </a:p>
          <a:p>
            <a:pPr eaLnBrk="1" hangingPunct="1">
              <a:spcBef>
                <a:spcPts val="200"/>
              </a:spcBef>
              <a:buFontTx/>
              <a:buNone/>
            </a:pPr>
            <a:r>
              <a:rPr lang="pt-BR" altLang="pt-BR" sz="900" b="1" dirty="0">
                <a:ea typeface="Calibri" panose="020F0502020204030204" pitchFamily="34" charset="0"/>
                <a:cs typeface="Arial" panose="020B0604020202020204" pitchFamily="34" charset="0"/>
              </a:rPr>
              <a:t>Aumento da oferta de atenção especializada</a:t>
            </a:r>
          </a:p>
        </p:txBody>
      </p:sp>
      <p:sp>
        <p:nvSpPr>
          <p:cNvPr id="9" name="Retângulo 8">
            <a:extLst>
              <a:ext uri="{FF2B5EF4-FFF2-40B4-BE49-F238E27FC236}">
                <a16:creationId xmlns:a16="http://schemas.microsoft.com/office/drawing/2014/main" id="{E29F50FF-8EE9-A994-8BF3-073954A43CD8}"/>
              </a:ext>
            </a:extLst>
          </p:cNvPr>
          <p:cNvSpPr>
            <a:spLocks noChangeArrowheads="1"/>
          </p:cNvSpPr>
          <p:nvPr/>
        </p:nvSpPr>
        <p:spPr bwMode="auto">
          <a:xfrm>
            <a:off x="5229657" y="584200"/>
            <a:ext cx="1160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400" b="1">
                <a:ea typeface="Calibri" panose="020F0502020204030204" pitchFamily="34" charset="0"/>
                <a:cs typeface="Arial" panose="020B0604020202020204" pitchFamily="34" charset="0"/>
              </a:rPr>
              <a:t>LOGÍSTICA</a:t>
            </a:r>
            <a:endParaRPr lang="pt-BR" altLang="pt-BR" sz="1400">
              <a:ea typeface="Calibri" panose="020F050202020403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FCB33F4F-BBB2-E3A3-C502-77ACAC01A8EE}"/>
              </a:ext>
            </a:extLst>
          </p:cNvPr>
          <p:cNvSpPr>
            <a:spLocks noChangeArrowheads="1"/>
          </p:cNvSpPr>
          <p:nvPr/>
        </p:nvSpPr>
        <p:spPr bwMode="auto">
          <a:xfrm>
            <a:off x="4550207" y="836613"/>
            <a:ext cx="2519362" cy="105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52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5000"/>
              </a:lnSpc>
              <a:spcBef>
                <a:spcPts val="600"/>
              </a:spcBef>
              <a:buFontTx/>
              <a:buNone/>
            </a:pPr>
            <a:r>
              <a:rPr lang="pt-BR" altLang="pt-BR" sz="1100" b="1" dirty="0">
                <a:ea typeface="Calibri" panose="020F0502020204030204" pitchFamily="34" charset="0"/>
                <a:cs typeface="Arial" panose="020B0604020202020204" pitchFamily="34" charset="0"/>
              </a:rPr>
              <a:t>ANÁLISE DA LOGÍSTICA:</a:t>
            </a:r>
          </a:p>
          <a:p>
            <a:pPr eaLnBrk="1" hangingPunct="1">
              <a:spcBef>
                <a:spcPts val="300"/>
              </a:spcBef>
            </a:pPr>
            <a:r>
              <a:rPr lang="pt-BR" altLang="pt-BR" sz="900" dirty="0">
                <a:ea typeface="Calibri" panose="020F0502020204030204" pitchFamily="34" charset="0"/>
                <a:cs typeface="Arial" panose="020B0604020202020204" pitchFamily="34" charset="0"/>
              </a:rPr>
              <a:t>Análise situacional dos sistemas logísticos relativos a tecnologias de informação nas relações entre a APS e a atenção especializada</a:t>
            </a:r>
          </a:p>
          <a:p>
            <a:pPr eaLnBrk="1" hangingPunct="1">
              <a:spcBef>
                <a:spcPts val="300"/>
              </a:spcBef>
            </a:pPr>
            <a:r>
              <a:rPr lang="pt-BR" altLang="pt-BR" sz="900" dirty="0">
                <a:ea typeface="Calibri" panose="020F0502020204030204" pitchFamily="34" charset="0"/>
                <a:cs typeface="Arial" panose="020B0604020202020204" pitchFamily="34" charset="0"/>
              </a:rPr>
              <a:t>Análise situacional do transporte sanitário</a:t>
            </a:r>
          </a:p>
        </p:txBody>
      </p:sp>
      <p:sp>
        <p:nvSpPr>
          <p:cNvPr id="11" name="Retângulo 10">
            <a:extLst>
              <a:ext uri="{FF2B5EF4-FFF2-40B4-BE49-F238E27FC236}">
                <a16:creationId xmlns:a16="http://schemas.microsoft.com/office/drawing/2014/main" id="{26D7BA91-15B6-210F-359D-553AD83DBE0D}"/>
              </a:ext>
            </a:extLst>
          </p:cNvPr>
          <p:cNvSpPr>
            <a:spLocks noChangeArrowheads="1"/>
          </p:cNvSpPr>
          <p:nvPr/>
        </p:nvSpPr>
        <p:spPr bwMode="auto">
          <a:xfrm>
            <a:off x="4550207" y="2288017"/>
            <a:ext cx="25923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5000"/>
              </a:lnSpc>
              <a:spcBef>
                <a:spcPts val="600"/>
              </a:spcBef>
              <a:buFontTx/>
              <a:buNone/>
            </a:pPr>
            <a:r>
              <a:rPr lang="pt-BR" altLang="pt-BR" sz="1100" b="1" dirty="0">
                <a:ea typeface="Calibri" panose="020F0502020204030204" pitchFamily="34" charset="0"/>
                <a:cs typeface="Arial" panose="020B0604020202020204" pitchFamily="34" charset="0"/>
              </a:rPr>
              <a:t>RACIONALIZAÇÃO DA LOGÍSTICA:</a:t>
            </a:r>
          </a:p>
          <a:p>
            <a:pPr eaLnBrk="1" hangingPunct="1">
              <a:lnSpc>
                <a:spcPct val="115000"/>
              </a:lnSpc>
              <a:spcBef>
                <a:spcPts val="300"/>
              </a:spcBef>
            </a:pPr>
            <a:r>
              <a:rPr lang="pt-BR" altLang="pt-BR" sz="900" b="1" dirty="0">
                <a:ea typeface="Calibri" panose="020F0502020204030204" pitchFamily="34" charset="0"/>
                <a:cs typeface="Arial" panose="020B0604020202020204" pitchFamily="34" charset="0"/>
              </a:rPr>
              <a:t>Infovia da central de regulação</a:t>
            </a:r>
          </a:p>
          <a:p>
            <a:pPr eaLnBrk="1" hangingPunct="1">
              <a:lnSpc>
                <a:spcPct val="115000"/>
              </a:lnSpc>
              <a:spcBef>
                <a:spcPts val="300"/>
              </a:spcBef>
            </a:pPr>
            <a:r>
              <a:rPr lang="pt-BR" altLang="pt-BR" sz="900" b="1" dirty="0">
                <a:ea typeface="Calibri" panose="020F0502020204030204" pitchFamily="34" charset="0"/>
                <a:cs typeface="Arial" panose="020B0604020202020204" pitchFamily="34" charset="0"/>
              </a:rPr>
              <a:t>Prontuário eletrônico integrado</a:t>
            </a:r>
          </a:p>
          <a:p>
            <a:pPr eaLnBrk="1" hangingPunct="1">
              <a:lnSpc>
                <a:spcPct val="115000"/>
              </a:lnSpc>
              <a:spcBef>
                <a:spcPts val="300"/>
              </a:spcBef>
            </a:pPr>
            <a:r>
              <a:rPr lang="pt-BR" altLang="pt-BR" sz="900" b="1" dirty="0">
                <a:ea typeface="Calibri" panose="020F0502020204030204" pitchFamily="34" charset="0"/>
                <a:cs typeface="Arial" panose="020B0604020202020204" pitchFamily="34" charset="0"/>
              </a:rPr>
              <a:t>Sistema de transporte sanitário</a:t>
            </a:r>
          </a:p>
        </p:txBody>
      </p:sp>
      <p:sp>
        <p:nvSpPr>
          <p:cNvPr id="12" name="Retângulo 11">
            <a:extLst>
              <a:ext uri="{FF2B5EF4-FFF2-40B4-BE49-F238E27FC236}">
                <a16:creationId xmlns:a16="http://schemas.microsoft.com/office/drawing/2014/main" id="{97A31D40-EB0F-1A9C-D05E-0D9346740FF2}"/>
              </a:ext>
            </a:extLst>
          </p:cNvPr>
          <p:cNvSpPr>
            <a:spLocks noChangeArrowheads="1"/>
          </p:cNvSpPr>
          <p:nvPr/>
        </p:nvSpPr>
        <p:spPr bwMode="auto">
          <a:xfrm>
            <a:off x="2361044" y="584200"/>
            <a:ext cx="1101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pt-BR" sz="1400" b="1">
                <a:ea typeface="Calibri" panose="020F0502020204030204" pitchFamily="34" charset="0"/>
                <a:cs typeface="Arial" panose="020B0604020202020204" pitchFamily="34" charset="0"/>
              </a:rPr>
              <a:t>DEMANDA</a:t>
            </a:r>
            <a:endParaRPr lang="pt-BR" altLang="pt-BR" sz="1400">
              <a:ea typeface="Calibri" panose="020F050202020403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CDA54FE0-8038-763F-1B6D-33910F940AEF}"/>
              </a:ext>
            </a:extLst>
          </p:cNvPr>
          <p:cNvSpPr>
            <a:spLocks noChangeArrowheads="1"/>
          </p:cNvSpPr>
          <p:nvPr/>
        </p:nvSpPr>
        <p:spPr bwMode="auto">
          <a:xfrm>
            <a:off x="1238681" y="836613"/>
            <a:ext cx="3346451"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5000"/>
              </a:lnSpc>
              <a:spcBef>
                <a:spcPts val="600"/>
              </a:spcBef>
              <a:buFontTx/>
              <a:buNone/>
            </a:pPr>
            <a:r>
              <a:rPr lang="pt-BR" altLang="pt-BR" sz="1100" b="1">
                <a:ea typeface="Calibri" panose="020F0502020204030204" pitchFamily="34" charset="0"/>
                <a:cs typeface="Arial" panose="020B0604020202020204" pitchFamily="34" charset="0"/>
              </a:rPr>
              <a:t>ANÁLISE DA DEMANDA:</a:t>
            </a:r>
          </a:p>
          <a:p>
            <a:pPr eaLnBrk="1" hangingPunct="1">
              <a:spcBef>
                <a:spcPts val="300"/>
              </a:spcBef>
            </a:pPr>
            <a:r>
              <a:rPr lang="pt-BR" altLang="pt-BR" sz="900">
                <a:ea typeface="Calibri" panose="020F0502020204030204" pitchFamily="34" charset="0"/>
                <a:cs typeface="Arial" panose="020B0604020202020204" pitchFamily="34" charset="0"/>
              </a:rPr>
              <a:t>Por tipo de demanda: consulta ,exame e internação</a:t>
            </a:r>
          </a:p>
          <a:p>
            <a:pPr eaLnBrk="1" hangingPunct="1">
              <a:spcBef>
                <a:spcPts val="300"/>
              </a:spcBef>
            </a:pPr>
            <a:r>
              <a:rPr lang="pt-BR" altLang="pt-BR" sz="900">
                <a:ea typeface="Calibri" panose="020F0502020204030204" pitchFamily="34" charset="0"/>
                <a:cs typeface="Arial" panose="020B0604020202020204" pitchFamily="34" charset="0"/>
              </a:rPr>
              <a:t>Por unidade de APS</a:t>
            </a:r>
          </a:p>
          <a:p>
            <a:pPr eaLnBrk="1" hangingPunct="1">
              <a:spcBef>
                <a:spcPts val="300"/>
              </a:spcBef>
            </a:pPr>
            <a:r>
              <a:rPr lang="pt-BR" altLang="pt-BR" sz="900">
                <a:ea typeface="Calibri" panose="020F0502020204030204" pitchFamily="34" charset="0"/>
                <a:cs typeface="Arial" panose="020B0604020202020204" pitchFamily="34" charset="0"/>
              </a:rPr>
              <a:t>Por médico para perfilização e identificação de outliers</a:t>
            </a:r>
          </a:p>
          <a:p>
            <a:pPr eaLnBrk="1" hangingPunct="1">
              <a:spcBef>
                <a:spcPts val="300"/>
              </a:spcBef>
            </a:pPr>
            <a:r>
              <a:rPr lang="pt-BR" altLang="pt-BR" sz="900">
                <a:ea typeface="Calibri" panose="020F0502020204030204" pitchFamily="34" charset="0"/>
                <a:cs typeface="Arial" panose="020B0604020202020204" pitchFamily="34" charset="0"/>
              </a:rPr>
              <a:t>Análise do absenteísmo por UBS e por região </a:t>
            </a:r>
          </a:p>
          <a:p>
            <a:pPr eaLnBrk="1" hangingPunct="1">
              <a:spcBef>
                <a:spcPts val="300"/>
              </a:spcBef>
            </a:pPr>
            <a:r>
              <a:rPr lang="pt-BR" altLang="pt-BR" sz="900">
                <a:ea typeface="Calibri" panose="020F0502020204030204" pitchFamily="34" charset="0"/>
                <a:cs typeface="Arial" panose="020B0604020202020204" pitchFamily="34" charset="0"/>
              </a:rPr>
              <a:t>Análise das pessoas hiperutilizadoras de serviços na APS</a:t>
            </a:r>
          </a:p>
          <a:p>
            <a:pPr eaLnBrk="1" hangingPunct="1">
              <a:spcBef>
                <a:spcPts val="300"/>
              </a:spcBef>
            </a:pPr>
            <a:r>
              <a:rPr lang="pt-BR" altLang="pt-BR" sz="900">
                <a:ea typeface="Calibri" panose="020F0502020204030204" pitchFamily="34" charset="0"/>
                <a:cs typeface="Arial" panose="020B0604020202020204" pitchFamily="34" charset="0"/>
              </a:rPr>
              <a:t>Quantificação da demanda</a:t>
            </a:r>
          </a:p>
        </p:txBody>
      </p:sp>
      <p:sp>
        <p:nvSpPr>
          <p:cNvPr id="14" name="Retângulo 13">
            <a:extLst>
              <a:ext uri="{FF2B5EF4-FFF2-40B4-BE49-F238E27FC236}">
                <a16:creationId xmlns:a16="http://schemas.microsoft.com/office/drawing/2014/main" id="{537FE5EE-9621-14B5-2D55-C65F477E4F3A}"/>
              </a:ext>
            </a:extLst>
          </p:cNvPr>
          <p:cNvSpPr>
            <a:spLocks noChangeArrowheads="1"/>
          </p:cNvSpPr>
          <p:nvPr/>
        </p:nvSpPr>
        <p:spPr bwMode="auto">
          <a:xfrm>
            <a:off x="1238681" y="2315176"/>
            <a:ext cx="3346451"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buFontTx/>
              <a:buNone/>
            </a:pPr>
            <a:r>
              <a:rPr lang="pt-BR" altLang="pt-BR" sz="1100" b="1" dirty="0">
                <a:ea typeface="Calibri" panose="020F0502020204030204" pitchFamily="34" charset="0"/>
                <a:cs typeface="Arial" panose="020B0604020202020204" pitchFamily="34" charset="0"/>
              </a:rPr>
              <a:t>RACIONALIZAÇÃO DA DEMANDA:</a:t>
            </a:r>
          </a:p>
          <a:p>
            <a:pPr eaLnBrk="1" hangingPunct="1">
              <a:spcBef>
                <a:spcPts val="300"/>
              </a:spcBef>
              <a:buFontTx/>
              <a:buNone/>
            </a:pPr>
            <a:r>
              <a:rPr lang="pt-BR" altLang="pt-BR" sz="900" b="1" dirty="0">
                <a:ea typeface="Calibri" panose="020F0502020204030204" pitchFamily="34" charset="0"/>
                <a:cs typeface="Arial" panose="020B0604020202020204" pitchFamily="34" charset="0"/>
              </a:rPr>
              <a:t>Normalização dos processos:</a:t>
            </a:r>
          </a:p>
          <a:p>
            <a:pPr eaLnBrk="1" hangingPunct="1">
              <a:spcBef>
                <a:spcPts val="300"/>
              </a:spcBef>
            </a:pPr>
            <a:r>
              <a:rPr lang="pt-BR" altLang="pt-BR" sz="900" dirty="0">
                <a:ea typeface="Calibri" panose="020F0502020204030204" pitchFamily="34" charset="0"/>
                <a:cs typeface="Arial" panose="020B0604020202020204" pitchFamily="34" charset="0"/>
              </a:rPr>
              <a:t>Protocolos clínicos das condições crônicas por estratos de risco </a:t>
            </a:r>
          </a:p>
          <a:p>
            <a:pPr eaLnBrk="1" hangingPunct="1">
              <a:spcBef>
                <a:spcPts val="300"/>
              </a:spcBef>
            </a:pPr>
            <a:r>
              <a:rPr lang="pt-BR" altLang="pt-BR" sz="900" dirty="0">
                <a:ea typeface="Calibri" panose="020F0502020204030204" pitchFamily="34" charset="0"/>
                <a:cs typeface="Arial" panose="020B0604020202020204" pitchFamily="34" charset="0"/>
              </a:rPr>
              <a:t>Protocolos clínicos das pessoas </a:t>
            </a:r>
            <a:r>
              <a:rPr lang="pt-BR" altLang="pt-BR" sz="900" dirty="0" err="1">
                <a:ea typeface="Calibri" panose="020F0502020204030204" pitchFamily="34" charset="0"/>
                <a:cs typeface="Arial" panose="020B0604020202020204" pitchFamily="34" charset="0"/>
              </a:rPr>
              <a:t>hiperutilizadoras</a:t>
            </a:r>
            <a:endParaRPr lang="pt-BR" altLang="pt-BR" sz="900" dirty="0">
              <a:ea typeface="Calibri" panose="020F0502020204030204" pitchFamily="34" charset="0"/>
              <a:cs typeface="Arial" panose="020B0604020202020204" pitchFamily="34" charset="0"/>
            </a:endParaRPr>
          </a:p>
          <a:p>
            <a:pPr eaLnBrk="1" hangingPunct="1">
              <a:spcBef>
                <a:spcPts val="300"/>
              </a:spcBef>
              <a:buFontTx/>
              <a:buNone/>
            </a:pPr>
            <a:r>
              <a:rPr lang="pt-BR" altLang="pt-BR" sz="900" b="1" dirty="0">
                <a:ea typeface="Calibri" panose="020F0502020204030204" pitchFamily="34" charset="0"/>
                <a:cs typeface="Arial" panose="020B0604020202020204" pitchFamily="34" charset="0"/>
              </a:rPr>
              <a:t>Normalização de habilidades:</a:t>
            </a:r>
          </a:p>
          <a:p>
            <a:pPr eaLnBrk="1" hangingPunct="1">
              <a:spcBef>
                <a:spcPts val="300"/>
              </a:spcBef>
            </a:pPr>
            <a:r>
              <a:rPr lang="pt-BR" altLang="pt-BR" sz="900" dirty="0">
                <a:ea typeface="Calibri" panose="020F0502020204030204" pitchFamily="34" charset="0"/>
                <a:cs typeface="Arial" panose="020B0604020202020204" pitchFamily="34" charset="0"/>
              </a:rPr>
              <a:t>Programa de educação permanente</a:t>
            </a:r>
          </a:p>
          <a:p>
            <a:pPr eaLnBrk="1" hangingPunct="1">
              <a:spcBef>
                <a:spcPts val="300"/>
              </a:spcBef>
              <a:buFontTx/>
              <a:buNone/>
            </a:pPr>
            <a:r>
              <a:rPr lang="pt-BR" altLang="pt-BR" sz="900" b="1" dirty="0">
                <a:ea typeface="Calibri" panose="020F0502020204030204" pitchFamily="34" charset="0"/>
                <a:cs typeface="Arial" panose="020B0604020202020204" pitchFamily="34" charset="0"/>
              </a:rPr>
              <a:t>Programação da demanda:</a:t>
            </a:r>
          </a:p>
          <a:p>
            <a:pPr eaLnBrk="1" hangingPunct="1">
              <a:spcBef>
                <a:spcPts val="300"/>
              </a:spcBef>
            </a:pPr>
            <a:r>
              <a:rPr lang="pt-BR" altLang="pt-BR" sz="900" dirty="0">
                <a:ea typeface="Calibri" panose="020F0502020204030204" pitchFamily="34" charset="0"/>
                <a:cs typeface="Arial" panose="020B0604020202020204" pitchFamily="34" charset="0"/>
              </a:rPr>
              <a:t>Planilha de programação segundo risco</a:t>
            </a:r>
          </a:p>
          <a:p>
            <a:pPr eaLnBrk="1" hangingPunct="1">
              <a:spcBef>
                <a:spcPts val="300"/>
              </a:spcBef>
              <a:buFontTx/>
              <a:buNone/>
            </a:pPr>
            <a:r>
              <a:rPr lang="pt-BR" altLang="pt-BR" sz="900" b="1" dirty="0">
                <a:ea typeface="Calibri" panose="020F0502020204030204" pitchFamily="34" charset="0"/>
                <a:cs typeface="Arial" panose="020B0604020202020204" pitchFamily="34" charset="0"/>
              </a:rPr>
              <a:t>Mecanismos de supervisão direta:</a:t>
            </a:r>
          </a:p>
          <a:p>
            <a:pPr eaLnBrk="1" hangingPunct="1">
              <a:spcBef>
                <a:spcPts val="300"/>
              </a:spcBef>
            </a:pPr>
            <a:r>
              <a:rPr lang="pt-BR" altLang="pt-BR" sz="900" dirty="0">
                <a:ea typeface="Calibri" panose="020F0502020204030204" pitchFamily="34" charset="0"/>
                <a:cs typeface="Arial" panose="020B0604020202020204" pitchFamily="34" charset="0"/>
              </a:rPr>
              <a:t>Supervisão local, supervisão regional e supervisão central</a:t>
            </a:r>
          </a:p>
          <a:p>
            <a:pPr eaLnBrk="1" hangingPunct="1">
              <a:spcBef>
                <a:spcPts val="300"/>
              </a:spcBef>
              <a:buFontTx/>
              <a:buNone/>
            </a:pPr>
            <a:r>
              <a:rPr lang="pt-BR" altLang="pt-BR" sz="900" b="1" dirty="0">
                <a:ea typeface="Calibri" panose="020F0502020204030204" pitchFamily="34" charset="0"/>
                <a:cs typeface="Arial" panose="020B0604020202020204" pitchFamily="34" charset="0"/>
              </a:rPr>
              <a:t>Dispositivos de enlaçamento: </a:t>
            </a:r>
          </a:p>
          <a:p>
            <a:pPr eaLnBrk="1" hangingPunct="1">
              <a:spcBef>
                <a:spcPts val="300"/>
              </a:spcBef>
            </a:pPr>
            <a:r>
              <a:rPr lang="pt-BR" altLang="pt-BR" sz="900" dirty="0" err="1">
                <a:ea typeface="Calibri" panose="020F0502020204030204" pitchFamily="34" charset="0"/>
                <a:cs typeface="Arial" panose="020B0604020202020204" pitchFamily="34" charset="0"/>
              </a:rPr>
              <a:t>Matriciamento</a:t>
            </a:r>
            <a:r>
              <a:rPr lang="pt-BR" altLang="pt-BR" sz="900" dirty="0">
                <a:ea typeface="Calibri" panose="020F0502020204030204" pitchFamily="34" charset="0"/>
                <a:cs typeface="Arial" panose="020B0604020202020204" pitchFamily="34" charset="0"/>
              </a:rPr>
              <a:t> horizontal entre especialistas da APS</a:t>
            </a:r>
          </a:p>
          <a:p>
            <a:pPr eaLnBrk="1" hangingPunct="1">
              <a:spcBef>
                <a:spcPts val="300"/>
              </a:spcBef>
            </a:pPr>
            <a:r>
              <a:rPr lang="pt-BR" altLang="pt-BR" sz="900" dirty="0">
                <a:ea typeface="Calibri" panose="020F0502020204030204" pitchFamily="34" charset="0"/>
                <a:cs typeface="Arial" panose="020B0604020202020204" pitchFamily="34" charset="0"/>
              </a:rPr>
              <a:t>Segunda opinião à distância</a:t>
            </a:r>
          </a:p>
          <a:p>
            <a:pPr eaLnBrk="1" hangingPunct="1">
              <a:spcBef>
                <a:spcPts val="300"/>
              </a:spcBef>
            </a:pPr>
            <a:r>
              <a:rPr lang="pt-BR" altLang="pt-BR" sz="900" dirty="0" err="1">
                <a:ea typeface="Calibri" panose="020F0502020204030204" pitchFamily="34" charset="0"/>
                <a:cs typeface="Arial" panose="020B0604020202020204" pitchFamily="34" charset="0"/>
              </a:rPr>
              <a:t>Contactos</a:t>
            </a:r>
            <a:r>
              <a:rPr lang="pt-BR" altLang="pt-BR" sz="900" dirty="0">
                <a:ea typeface="Calibri" panose="020F0502020204030204" pitchFamily="34" charset="0"/>
                <a:cs typeface="Arial" panose="020B0604020202020204" pitchFamily="34" charset="0"/>
              </a:rPr>
              <a:t> telefônicos</a:t>
            </a:r>
          </a:p>
          <a:p>
            <a:pPr eaLnBrk="1" hangingPunct="1">
              <a:spcBef>
                <a:spcPts val="300"/>
              </a:spcBef>
            </a:pPr>
            <a:r>
              <a:rPr lang="pt-BR" altLang="pt-BR" sz="900" dirty="0">
                <a:ea typeface="Calibri" panose="020F0502020204030204" pitchFamily="34" charset="0"/>
                <a:cs typeface="Arial" panose="020B0604020202020204" pitchFamily="34" charset="0"/>
              </a:rPr>
              <a:t>Correio eletrônico entre profissionais e com as pessoas usuárias</a:t>
            </a:r>
          </a:p>
          <a:p>
            <a:pPr eaLnBrk="1" hangingPunct="1">
              <a:spcBef>
                <a:spcPts val="300"/>
              </a:spcBef>
            </a:pPr>
            <a:r>
              <a:rPr lang="pt-BR" altLang="pt-BR" sz="900" dirty="0">
                <a:ea typeface="Calibri" panose="020F0502020204030204" pitchFamily="34" charset="0"/>
                <a:cs typeface="Arial" panose="020B0604020202020204" pitchFamily="34" charset="0"/>
              </a:rPr>
              <a:t>Relatório padronizado de referência</a:t>
            </a:r>
          </a:p>
          <a:p>
            <a:pPr eaLnBrk="1" hangingPunct="1">
              <a:spcBef>
                <a:spcPts val="300"/>
              </a:spcBef>
              <a:buFontTx/>
              <a:buNone/>
            </a:pPr>
            <a:r>
              <a:rPr lang="pt-BR" altLang="pt-BR" sz="900" b="1" dirty="0">
                <a:ea typeface="Calibri" panose="020F0502020204030204" pitchFamily="34" charset="0"/>
                <a:cs typeface="Arial" panose="020B0604020202020204" pitchFamily="34" charset="0"/>
              </a:rPr>
              <a:t>Ações de controle do absenteísmo</a:t>
            </a:r>
          </a:p>
          <a:p>
            <a:pPr eaLnBrk="1" hangingPunct="1">
              <a:spcBef>
                <a:spcPts val="300"/>
              </a:spcBef>
            </a:pPr>
            <a:r>
              <a:rPr lang="pt-BR" altLang="pt-BR" sz="900" dirty="0">
                <a:ea typeface="Calibri" panose="020F0502020204030204" pitchFamily="34" charset="0"/>
                <a:cs typeface="Arial" panose="020B0604020202020204" pitchFamily="34" charset="0"/>
              </a:rPr>
              <a:t>Contato </a:t>
            </a:r>
            <a:r>
              <a:rPr lang="pt-BR" altLang="pt-BR" sz="900" dirty="0" err="1">
                <a:ea typeface="Calibri" panose="020F0502020204030204" pitchFamily="34" charset="0"/>
                <a:cs typeface="Arial" panose="020B0604020202020204" pitchFamily="34" charset="0"/>
              </a:rPr>
              <a:t>pré</a:t>
            </a:r>
            <a:r>
              <a:rPr lang="pt-BR" altLang="pt-BR" sz="900" dirty="0">
                <a:ea typeface="Calibri" panose="020F0502020204030204" pitchFamily="34" charset="0"/>
                <a:cs typeface="Arial" panose="020B0604020202020204" pitchFamily="34" charset="0"/>
              </a:rPr>
              <a:t>-atendimento</a:t>
            </a:r>
          </a:p>
          <a:p>
            <a:pPr eaLnBrk="1" hangingPunct="1">
              <a:spcBef>
                <a:spcPts val="300"/>
              </a:spcBef>
            </a:pPr>
            <a:r>
              <a:rPr lang="pt-BR" altLang="pt-BR" sz="900" dirty="0">
                <a:ea typeface="Calibri" panose="020F0502020204030204" pitchFamily="34" charset="0"/>
                <a:cs typeface="Arial" panose="020B0604020202020204" pitchFamily="34" charset="0"/>
              </a:rPr>
              <a:t>Contato pós ausência ao atendimento</a:t>
            </a:r>
            <a:endParaRPr lang="pt-BR" altLang="pt-BR" sz="900" b="1" dirty="0">
              <a:ea typeface="Calibri" panose="020F0502020204030204" pitchFamily="34" charset="0"/>
              <a:cs typeface="Arial" panose="020B0604020202020204" pitchFamily="34" charset="0"/>
            </a:endParaRPr>
          </a:p>
          <a:p>
            <a:pPr eaLnBrk="1" hangingPunct="1">
              <a:spcBef>
                <a:spcPts val="300"/>
              </a:spcBef>
              <a:buFontTx/>
              <a:buNone/>
            </a:pPr>
            <a:r>
              <a:rPr lang="pt-BR" altLang="pt-BR" sz="900" b="1" dirty="0">
                <a:ea typeface="Calibri" panose="020F0502020204030204" pitchFamily="34" charset="0"/>
                <a:cs typeface="Arial" panose="020B0604020202020204" pitchFamily="34" charset="0"/>
              </a:rPr>
              <a:t>Adensamento tecnológico da APS</a:t>
            </a:r>
          </a:p>
          <a:p>
            <a:pPr eaLnBrk="1" hangingPunct="1">
              <a:spcBef>
                <a:spcPts val="300"/>
              </a:spcBef>
              <a:buFontTx/>
              <a:buNone/>
            </a:pPr>
            <a:r>
              <a:rPr lang="pt-BR" altLang="pt-BR" sz="900" b="1" dirty="0">
                <a:ea typeface="Calibri" panose="020F0502020204030204" pitchFamily="34" charset="0"/>
                <a:cs typeface="Arial" panose="020B0604020202020204" pitchFamily="34" charset="0"/>
              </a:rPr>
              <a:t>Prevenção quaternária</a:t>
            </a:r>
          </a:p>
          <a:p>
            <a:pPr eaLnBrk="1" hangingPunct="1">
              <a:spcBef>
                <a:spcPts val="300"/>
              </a:spcBef>
              <a:buFontTx/>
              <a:buNone/>
            </a:pPr>
            <a:r>
              <a:rPr lang="pt-BR" altLang="pt-BR" sz="900" b="1" dirty="0">
                <a:ea typeface="Calibri" panose="020F0502020204030204" pitchFamily="34" charset="0"/>
                <a:cs typeface="Arial" panose="020B0604020202020204" pitchFamily="34" charset="0"/>
              </a:rPr>
              <a:t>Elaboração de lista de espera</a:t>
            </a:r>
          </a:p>
        </p:txBody>
      </p:sp>
      <p:cxnSp>
        <p:nvCxnSpPr>
          <p:cNvPr id="15" name="Conector reto 14">
            <a:extLst>
              <a:ext uri="{FF2B5EF4-FFF2-40B4-BE49-F238E27FC236}">
                <a16:creationId xmlns:a16="http://schemas.microsoft.com/office/drawing/2014/main" id="{25123B13-71B6-8E87-2C86-7F639A991407}"/>
              </a:ext>
            </a:extLst>
          </p:cNvPr>
          <p:cNvCxnSpPr/>
          <p:nvPr/>
        </p:nvCxnSpPr>
        <p:spPr>
          <a:xfrm>
            <a:off x="4550207" y="728663"/>
            <a:ext cx="1587" cy="630078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34EC85AF-5FDD-0BFC-22CB-69805D46E5B4}"/>
              </a:ext>
            </a:extLst>
          </p:cNvPr>
          <p:cNvCxnSpPr/>
          <p:nvPr/>
        </p:nvCxnSpPr>
        <p:spPr>
          <a:xfrm>
            <a:off x="7141007" y="728663"/>
            <a:ext cx="1587" cy="630078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1F0545DD-5490-63BC-5880-F899863BC4DB}"/>
              </a:ext>
            </a:extLst>
          </p:cNvPr>
          <p:cNvSpPr txBox="1"/>
          <p:nvPr/>
        </p:nvSpPr>
        <p:spPr>
          <a:xfrm>
            <a:off x="633743" y="-23918"/>
            <a:ext cx="10979995" cy="461665"/>
          </a:xfrm>
          <a:prstGeom prst="rect">
            <a:avLst/>
          </a:prstGeom>
          <a:noFill/>
        </p:spPr>
        <p:txBody>
          <a:bodyPr wrap="square">
            <a:spAutoFit/>
          </a:bodyPr>
          <a:lstStyle/>
          <a:p>
            <a:pPr algn="ctr" eaLnBrk="1" hangingPunct="1">
              <a:defRPr/>
            </a:pPr>
            <a:r>
              <a:rPr lang="pt-BR" sz="2400" b="1" dirty="0">
                <a:solidFill>
                  <a:srgbClr val="FF0000"/>
                </a:solidFill>
                <a:effectLst>
                  <a:outerShdw blurRad="38100" dist="38100" dir="2700000" algn="tl">
                    <a:srgbClr val="000000">
                      <a:alpha val="43137"/>
                    </a:srgbClr>
                  </a:outerShdw>
                </a:effectLst>
                <a:latin typeface="Arial" charset="0"/>
              </a:rPr>
              <a:t>Matriz da coordenação do cuidado na perspectiva da saúde da população</a:t>
            </a:r>
          </a:p>
        </p:txBody>
      </p:sp>
      <p:sp>
        <p:nvSpPr>
          <p:cNvPr id="18" name="CaixaDeTexto 17">
            <a:extLst>
              <a:ext uri="{FF2B5EF4-FFF2-40B4-BE49-F238E27FC236}">
                <a16:creationId xmlns:a16="http://schemas.microsoft.com/office/drawing/2014/main" id="{8E0BDF35-6D36-A06D-C841-34E01CB911AD}"/>
              </a:ext>
            </a:extLst>
          </p:cNvPr>
          <p:cNvSpPr txBox="1"/>
          <p:nvPr/>
        </p:nvSpPr>
        <p:spPr>
          <a:xfrm>
            <a:off x="1273607" y="6672404"/>
            <a:ext cx="4909910" cy="215444"/>
          </a:xfrm>
          <a:prstGeom prst="rect">
            <a:avLst/>
          </a:prstGeom>
          <a:noFill/>
        </p:spPr>
        <p:txBody>
          <a:bodyPr wrap="square" rtlCol="0">
            <a:spAutoFit/>
          </a:bodyPr>
          <a:lstStyle/>
          <a:p>
            <a:r>
              <a:rPr lang="pt-BR" sz="800" dirty="0">
                <a:latin typeface="Arial" panose="020B0604020202020204" pitchFamily="34" charset="0"/>
                <a:cs typeface="Arial" panose="020B0604020202020204" pitchFamily="34" charset="0"/>
              </a:rPr>
              <a:t>Fonte: Mendes EV. Desafios do SUS. Brasília: Conselho Nacional de Secretários de Saúde; 2019</a:t>
            </a:r>
          </a:p>
        </p:txBody>
      </p:sp>
    </p:spTree>
    <p:extLst>
      <p:ext uri="{BB962C8B-B14F-4D97-AF65-F5344CB8AC3E}">
        <p14:creationId xmlns:p14="http://schemas.microsoft.com/office/powerpoint/2010/main" val="2917326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8F2425-5BEF-5A1A-2055-FBC86DCECCFC}"/>
              </a:ext>
            </a:extLst>
          </p:cNvPr>
          <p:cNvSpPr txBox="1">
            <a:spLocks/>
          </p:cNvSpPr>
          <p:nvPr/>
        </p:nvSpPr>
        <p:spPr>
          <a:xfrm>
            <a:off x="1581539" y="335169"/>
            <a:ext cx="8229600"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t-BR"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Uma consequência da ineficiência: as filas no SUS</a:t>
            </a:r>
          </a:p>
        </p:txBody>
      </p:sp>
      <p:sp>
        <p:nvSpPr>
          <p:cNvPr id="3" name="Espaço Reservado para Conteúdo 2">
            <a:extLst>
              <a:ext uri="{FF2B5EF4-FFF2-40B4-BE49-F238E27FC236}">
                <a16:creationId xmlns:a16="http://schemas.microsoft.com/office/drawing/2014/main" id="{3B6A088E-1081-5C68-CAD5-ACE92195B50A}"/>
              </a:ext>
            </a:extLst>
          </p:cNvPr>
          <p:cNvSpPr txBox="1">
            <a:spLocks noChangeArrowheads="1"/>
          </p:cNvSpPr>
          <p:nvPr/>
        </p:nvSpPr>
        <p:spPr>
          <a:xfrm>
            <a:off x="1317273" y="1372624"/>
            <a:ext cx="936191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altLang="pt-BR" sz="1600" b="1" dirty="0">
                <a:latin typeface="Arial" panose="020B0604020202020204" pitchFamily="34" charset="0"/>
                <a:cs typeface="Arial" panose="020B0604020202020204" pitchFamily="34" charset="0"/>
              </a:rPr>
              <a:t>São manifestações fenomênicas de uma descoordenação da atenção à saúde que refletem desequilíbrios estruturais entre a demanda e a oferta dos serviços de saúde</a:t>
            </a:r>
          </a:p>
          <a:p>
            <a:r>
              <a:rPr kumimoji="0" lang="pt-BR" sz="1600" b="1" i="0" u="none" strike="noStrike" kern="1200" cap="none" spc="0" normalizeH="0" baseline="0" noProof="0" dirty="0">
                <a:ln>
                  <a:noFill/>
                </a:ln>
                <a:solidFill>
                  <a:schemeClr val="tx1"/>
                </a:solidFill>
                <a:effectLst/>
                <a:uLnTx/>
                <a:uFillTx/>
                <a:latin typeface="Arial" pitchFamily="34" charset="0"/>
                <a:ea typeface="MS PGothic" pitchFamily="34" charset="-128"/>
                <a:cs typeface="Arial" pitchFamily="34" charset="0"/>
              </a:rPr>
              <a:t>É um problema que se apresenta, em geral, com uma dimensão quantitativa exuberante</a:t>
            </a:r>
          </a:p>
          <a:p>
            <a:r>
              <a:rPr kumimoji="0" lang="pt-BR" sz="1600" b="1" i="0" u="none" strike="noStrike" kern="1200" cap="none" spc="0" normalizeH="0" baseline="0" noProof="0" dirty="0">
                <a:ln>
                  <a:noFill/>
                </a:ln>
                <a:solidFill>
                  <a:schemeClr val="tx1"/>
                </a:solidFill>
                <a:effectLst/>
                <a:uLnTx/>
                <a:uFillTx/>
                <a:latin typeface="Arial" pitchFamily="34" charset="0"/>
                <a:ea typeface="MS PGothic" pitchFamily="34" charset="-128"/>
                <a:cs typeface="Arial" pitchFamily="34" charset="0"/>
              </a:rPr>
              <a:t>Em geral, não há critérios efetivos de inclusão e exclusão nas filas</a:t>
            </a:r>
            <a:endParaRPr lang="pt-BR" altLang="pt-BR" sz="1600" b="1" dirty="0">
              <a:latin typeface="Arial" panose="020B0604020202020204" pitchFamily="34" charset="0"/>
              <a:cs typeface="Arial" panose="020B0604020202020204" pitchFamily="34" charset="0"/>
            </a:endParaRPr>
          </a:p>
          <a:p>
            <a:r>
              <a:rPr lang="pt-BR" altLang="pt-BR" sz="1600" b="1" dirty="0">
                <a:latin typeface="Arial" panose="020B0604020202020204" pitchFamily="34" charset="0"/>
                <a:cs typeface="Arial" panose="020B0604020202020204" pitchFamily="34" charset="0"/>
              </a:rPr>
              <a:t>Em geral, há uma tendência a sobrevalorizar os problemas e as soluções do lado da oferta</a:t>
            </a:r>
          </a:p>
          <a:p>
            <a:r>
              <a:rPr lang="pt-BR" altLang="pt-BR" sz="1600" b="1" dirty="0">
                <a:latin typeface="Arial" panose="020B0604020202020204" pitchFamily="34" charset="0"/>
                <a:cs typeface="Arial" panose="020B0604020202020204" pitchFamily="34" charset="0"/>
              </a:rPr>
              <a:t>Há uma percepção mais ou menos generalizada que as filas compõem a paisagem do SUS e que só poderão ser enfrentadas com o aporte de novos recursos substanciais destinados ao aumento da oferta </a:t>
            </a:r>
          </a:p>
          <a:p>
            <a:r>
              <a:rPr lang="pt-BR" altLang="pt-BR" sz="1600" b="1" dirty="0">
                <a:latin typeface="Arial" panose="020B0604020202020204" pitchFamily="34" charset="0"/>
                <a:cs typeface="Arial" panose="020B0604020202020204" pitchFamily="34" charset="0"/>
              </a:rPr>
              <a:t>Registram-se em listas de espera, mas, muitas vezes, sem obediência ao princípio do risco na disciplina das filas e da transparência</a:t>
            </a:r>
          </a:p>
          <a:p>
            <a:r>
              <a:rPr lang="pt-BR" altLang="pt-BR" sz="1600" b="1" dirty="0">
                <a:latin typeface="Arial" panose="020B0604020202020204" pitchFamily="34" charset="0"/>
                <a:cs typeface="Arial" panose="020B0604020202020204" pitchFamily="34" charset="0"/>
              </a:rPr>
              <a:t>Muitas vezes resultam de baixa inteligência regulatória que pressupõe que todas as demandas por serviços especializados, desde que solicitadas, se justificam e devem ser atendidas</a:t>
            </a:r>
          </a:p>
          <a:p>
            <a:r>
              <a:rPr lang="pt-BR" altLang="pt-BR" sz="1600" b="1" dirty="0">
                <a:latin typeface="Arial" panose="020B0604020202020204" pitchFamily="34" charset="0"/>
                <a:cs typeface="Arial" panose="020B0604020202020204" pitchFamily="34" charset="0"/>
              </a:rPr>
              <a:t>São enfrentadas especialmente por meio de mutirões  que desconsideram que grande parte das intervenções propostas não se baseiam em evidências científicas e que criam artificialmente mecanismos temporários e não sustentáveis de aumento da oferta </a:t>
            </a:r>
          </a:p>
          <a:p>
            <a:r>
              <a:rPr lang="pt-BR" altLang="pt-BR" sz="1600" b="1" dirty="0">
                <a:latin typeface="Arial" panose="020B0604020202020204" pitchFamily="34" charset="0"/>
                <a:cs typeface="Arial" panose="020B0604020202020204" pitchFamily="34" charset="0"/>
              </a:rPr>
              <a:t>Constituem a maior causa de insatisfação da população brasileira com o SUS</a:t>
            </a:r>
          </a:p>
        </p:txBody>
      </p:sp>
      <p:sp>
        <p:nvSpPr>
          <p:cNvPr id="4" name="CaixaDeTexto 3">
            <a:extLst>
              <a:ext uri="{FF2B5EF4-FFF2-40B4-BE49-F238E27FC236}">
                <a16:creationId xmlns:a16="http://schemas.microsoft.com/office/drawing/2014/main" id="{A66E19BB-F262-E013-1189-6400B414DCE8}"/>
              </a:ext>
            </a:extLst>
          </p:cNvPr>
          <p:cNvSpPr txBox="1">
            <a:spLocks noChangeArrowheads="1"/>
          </p:cNvSpPr>
          <p:nvPr/>
        </p:nvSpPr>
        <p:spPr bwMode="auto">
          <a:xfrm>
            <a:off x="1618793" y="6363523"/>
            <a:ext cx="7777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BR" altLang="pt-BR" sz="1200" dirty="0">
              <a:cs typeface="Arial" panose="020B0604020202020204" pitchFamily="34" charset="0"/>
            </a:endParaRPr>
          </a:p>
          <a:p>
            <a:pPr eaLnBrk="1" hangingPunct="1">
              <a:spcBef>
                <a:spcPct val="0"/>
              </a:spcBef>
              <a:buFontTx/>
              <a:buNone/>
            </a:pPr>
            <a:r>
              <a:rPr lang="pt-BR" altLang="pt-BR" sz="800" dirty="0">
                <a:cs typeface="Arial" panose="020B0604020202020204" pitchFamily="34" charset="0"/>
              </a:rPr>
              <a:t>Fonte: Mendes EV.  Desafios do SUS. Brasília: Conselho Nacional de Secretários de Saúde; 2019</a:t>
            </a:r>
          </a:p>
          <a:p>
            <a:pPr eaLnBrk="1" hangingPunct="1">
              <a:spcBef>
                <a:spcPct val="0"/>
              </a:spcBef>
              <a:buFontTx/>
              <a:buNone/>
            </a:pPr>
            <a:endParaRPr lang="pt-BR" altLang="pt-BR" sz="1200" dirty="0"/>
          </a:p>
        </p:txBody>
      </p:sp>
    </p:spTree>
    <p:extLst>
      <p:ext uri="{BB962C8B-B14F-4D97-AF65-F5344CB8AC3E}">
        <p14:creationId xmlns:p14="http://schemas.microsoft.com/office/powerpoint/2010/main" val="1033444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EA85DE-3E03-8B74-90A4-5DF8CD4B30E8}"/>
              </a:ext>
            </a:extLst>
          </p:cNvPr>
          <p:cNvSpPr txBox="1">
            <a:spLocks/>
          </p:cNvSpPr>
          <p:nvPr/>
        </p:nvSpPr>
        <p:spPr>
          <a:xfrm>
            <a:off x="1991708" y="466705"/>
            <a:ext cx="8229600" cy="1143000"/>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pt-BR" sz="2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Filas do SUS: qual é o tamanho</a:t>
            </a:r>
            <a:r>
              <a:rPr kumimoji="0" lang="pt-BR" sz="26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 do problema</a:t>
            </a:r>
            <a:r>
              <a:rPr kumimoji="0" lang="pt-BR" sz="2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a:t>
            </a:r>
          </a:p>
        </p:txBody>
      </p:sp>
      <p:sp>
        <p:nvSpPr>
          <p:cNvPr id="3" name="Espaço Reservado para Conteúdo 2">
            <a:extLst>
              <a:ext uri="{FF2B5EF4-FFF2-40B4-BE49-F238E27FC236}">
                <a16:creationId xmlns:a16="http://schemas.microsoft.com/office/drawing/2014/main" id="{A9414910-B2E9-FE68-5D2C-0ACA5B222C3E}"/>
              </a:ext>
            </a:extLst>
          </p:cNvPr>
          <p:cNvSpPr txBox="1">
            <a:spLocks/>
          </p:cNvSpPr>
          <p:nvPr/>
        </p:nvSpPr>
        <p:spPr>
          <a:xfrm>
            <a:off x="1651156" y="1484784"/>
            <a:ext cx="8229600" cy="4525963"/>
          </a:xfrm>
          <a:prstGeom prst="rect">
            <a:avLst/>
          </a:prstGeom>
        </p:spPr>
        <p:txBody>
          <a:bodyPr>
            <a:normAutofit/>
          </a:bodyPr>
          <a:lstStyle/>
          <a:p>
            <a:pPr marL="342900" marR="0" lvl="0" indent="-342900" algn="l" defTabSz="457200" rtl="0" eaLnBrk="0" fontAlgn="base" latinLnBrk="0" hangingPunct="0">
              <a:lnSpc>
                <a:spcPct val="100000"/>
              </a:lnSpc>
              <a:spcBef>
                <a:spcPct val="20000"/>
              </a:spcBef>
              <a:spcAft>
                <a:spcPct val="0"/>
              </a:spcAft>
              <a:buClrTx/>
              <a:buSzTx/>
              <a:tabLst/>
              <a:defRPr/>
            </a:pPr>
            <a:endParaRPr kumimoji="0" lang="pt-BR" sz="1600" b="1" i="0" u="none" strike="noStrike" kern="1200" cap="none" spc="0" normalizeH="0" baseline="0" noProof="0" dirty="0">
              <a:ln>
                <a:noFill/>
              </a:ln>
              <a:solidFill>
                <a:schemeClr val="tx1"/>
              </a:solidFill>
              <a:effectLst/>
              <a:uLnTx/>
              <a:uFillTx/>
              <a:latin typeface="Arial" pitchFamily="34" charset="0"/>
              <a:ea typeface="MS PGothic" pitchFamily="34" charset="-128"/>
              <a:cs typeface="Arial"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pt-BR" sz="2100" b="1" i="0" u="none" strike="noStrike" kern="1200" cap="none" spc="0" normalizeH="0" baseline="0" noProof="0" dirty="0">
                <a:ln>
                  <a:noFill/>
                </a:ln>
                <a:solidFill>
                  <a:schemeClr val="tx1"/>
                </a:solidFill>
                <a:effectLst/>
                <a:uLnTx/>
                <a:uFillTx/>
                <a:latin typeface="Arial" pitchFamily="34" charset="0"/>
                <a:ea typeface="MS PGothic" pitchFamily="34" charset="-128"/>
                <a:cs typeface="Arial" pitchFamily="34" charset="0"/>
              </a:rPr>
              <a:t>Em Sobral, Ceará:                                                                                                                 </a:t>
            </a:r>
            <a:r>
              <a:rPr kumimoji="0" lang="pt-BR" b="1" i="0" u="none" strike="noStrike" kern="1200" cap="none" spc="0" normalizeH="0" baseline="0" noProof="0" dirty="0">
                <a:ln>
                  <a:noFill/>
                </a:ln>
                <a:solidFill>
                  <a:schemeClr val="tx1"/>
                </a:solidFill>
                <a:effectLst/>
                <a:uLnTx/>
                <a:uFillTx/>
                <a:latin typeface="Arial" pitchFamily="34" charset="0"/>
                <a:ea typeface="MS PGothic" pitchFamily="34" charset="-128"/>
                <a:cs typeface="Arial" pitchFamily="34" charset="0"/>
              </a:rPr>
              <a:t>1.500 pessoas na fila para cirurgia ortopédica, mas apenas 30% eram indicações que se enquadravam  nos protocolos clínicos baseados em evidências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pt-BR" sz="2100" b="1" i="0" u="none" strike="noStrike" kern="1200" cap="none" spc="0" normalizeH="0" baseline="0" noProof="0" dirty="0">
                <a:ln>
                  <a:noFill/>
                </a:ln>
                <a:solidFill>
                  <a:schemeClr val="tx1"/>
                </a:solidFill>
                <a:effectLst/>
                <a:uLnTx/>
                <a:uFillTx/>
                <a:latin typeface="Arial" pitchFamily="34" charset="0"/>
                <a:cs typeface="Arial" pitchFamily="34" charset="0"/>
              </a:rPr>
              <a:t>Na Região Metropolitana de Curitiba                                                                                   U</a:t>
            </a:r>
            <a:r>
              <a:rPr kumimoji="0" lang="pt-BR" b="1" i="0" u="none" strike="noStrike" kern="1200" cap="none" spc="0" normalizeH="0" baseline="0" noProof="0" dirty="0">
                <a:ln>
                  <a:noFill/>
                </a:ln>
                <a:solidFill>
                  <a:schemeClr val="tx1"/>
                </a:solidFill>
                <a:effectLst/>
                <a:uLnTx/>
                <a:uFillTx/>
                <a:latin typeface="Arial" pitchFamily="34" charset="0"/>
                <a:ea typeface="MS PGothic" pitchFamily="34" charset="-128"/>
                <a:cs typeface="Arial" pitchFamily="34" charset="0"/>
              </a:rPr>
              <a:t>m estudo amostral de  600 indicações para cirurgia ortopédica  mostrou que apenas 35% delas eram indicações que se enquadravam  nos protocolos clínicos baseados em evidências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pt-BR" sz="2100" b="1" i="0" u="none" strike="noStrike" kern="1200" cap="none" spc="0" normalizeH="0" baseline="0" noProof="0" dirty="0">
                <a:ln>
                  <a:noFill/>
                </a:ln>
                <a:solidFill>
                  <a:schemeClr val="tx1"/>
                </a:solidFill>
                <a:effectLst/>
                <a:uLnTx/>
                <a:uFillTx/>
                <a:latin typeface="Arial" pitchFamily="34" charset="0"/>
                <a:ea typeface="MS PGothic" pitchFamily="34" charset="-128"/>
                <a:cs typeface="Arial" pitchFamily="34" charset="0"/>
              </a:rPr>
              <a:t>Em Londrina, Paraná                                                                                                    A</a:t>
            </a:r>
            <a:r>
              <a:rPr kumimoji="0" lang="pt-BR" b="1" i="0" u="none" strike="noStrike" kern="1200" cap="none" spc="0" normalizeH="0" baseline="0" noProof="0" dirty="0">
                <a:ln>
                  <a:noFill/>
                </a:ln>
                <a:solidFill>
                  <a:schemeClr val="tx1"/>
                </a:solidFill>
                <a:effectLst/>
                <a:uLnTx/>
                <a:uFillTx/>
                <a:latin typeface="Arial" pitchFamily="34" charset="0"/>
                <a:ea typeface="MS PGothic" pitchFamily="34" charset="-128"/>
                <a:cs typeface="Arial" pitchFamily="34" charset="0"/>
              </a:rPr>
              <a:t> introdução de um fisioterapeuta na APS e a estratificação de riscos reduziram em aproximadamente 60% as demandas por consultas especializadas com ortopedistas                                                                                        </a:t>
            </a:r>
          </a:p>
        </p:txBody>
      </p:sp>
      <p:sp>
        <p:nvSpPr>
          <p:cNvPr id="4" name="CaixaDeTexto 3">
            <a:extLst>
              <a:ext uri="{FF2B5EF4-FFF2-40B4-BE49-F238E27FC236}">
                <a16:creationId xmlns:a16="http://schemas.microsoft.com/office/drawing/2014/main" id="{2ED0E88B-5A9C-D684-3F6D-0A64AC5A7510}"/>
              </a:ext>
            </a:extLst>
          </p:cNvPr>
          <p:cNvSpPr txBox="1"/>
          <p:nvPr/>
        </p:nvSpPr>
        <p:spPr>
          <a:xfrm>
            <a:off x="2021540" y="5981090"/>
            <a:ext cx="7776864" cy="584775"/>
          </a:xfrm>
          <a:prstGeom prst="rect">
            <a:avLst/>
          </a:prstGeom>
          <a:noFill/>
        </p:spPr>
        <p:txBody>
          <a:bodyPr wrap="square" rtlCol="0">
            <a:spAutoFit/>
          </a:bodyPr>
          <a:lstStyle/>
          <a:p>
            <a:r>
              <a:rPr lang="pt-BR" sz="800" dirty="0">
                <a:latin typeface="Arial" pitchFamily="34" charset="0"/>
                <a:cs typeface="Arial" pitchFamily="34" charset="0"/>
              </a:rPr>
              <a:t>Fontes:                                                                                                                                                                                                                                                                     ISGH. Comunicação pessoal, 2014                                                                                                                                                                                                                              Secretaria de Estado de Saúde do Paraná, 2ª Região de Saúde. Comunicação pessoal, 2014                                                                                                                                                              Secretaria Municipal de Saúde de Londrina. Comunicação pessoal, 2014</a:t>
            </a:r>
          </a:p>
        </p:txBody>
      </p:sp>
    </p:spTree>
    <p:extLst>
      <p:ext uri="{BB962C8B-B14F-4D97-AF65-F5344CB8AC3E}">
        <p14:creationId xmlns:p14="http://schemas.microsoft.com/office/powerpoint/2010/main" val="3428534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77415D9-2A24-8CE6-D7E1-53C68D03C145}"/>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1"/>
          <a:stretch/>
        </p:blipFill>
        <p:spPr bwMode="auto">
          <a:xfrm>
            <a:off x="1056675" y="1358780"/>
            <a:ext cx="4526010" cy="2435551"/>
          </a:xfrm>
          <a:prstGeom prst="rect">
            <a:avLst/>
          </a:prstGeom>
          <a:extLst>
            <a:ext uri="{909E8E84-426E-40DD-AFC4-6F175D3DCCD1}">
              <a14:hiddenFill xmlns:a14="http://schemas.microsoft.com/office/drawing/2010/main">
                <a:blipFill dpi="0" rotWithShape="0">
                  <a:blip/>
                  <a:srcRect/>
                  <a:stretch>
                    <a:fillRect/>
                  </a:stretch>
                </a:blipFill>
              </a14:hiddenFill>
            </a:ext>
          </a:extLst>
        </p:spPr>
      </p:pic>
      <p:pic>
        <p:nvPicPr>
          <p:cNvPr id="3" name="Imagem 2" descr="Uma imagem contendo céu, ao ar livre, chão, rua&#10;&#10;Descrição gerada com muito alta confiança">
            <a:extLst>
              <a:ext uri="{FF2B5EF4-FFF2-40B4-BE49-F238E27FC236}">
                <a16:creationId xmlns:a16="http://schemas.microsoft.com/office/drawing/2014/main" id="{9868BFB7-BF60-D1D5-6583-D3D1CE85ECE6}"/>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032882" y="1367319"/>
            <a:ext cx="4318059" cy="24355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a:extLst>
              <a:ext uri="{FF2B5EF4-FFF2-40B4-BE49-F238E27FC236}">
                <a16:creationId xmlns:a16="http://schemas.microsoft.com/office/drawing/2014/main" id="{7264C23C-55D1-74E6-F40D-8D4CEDDCF37D}"/>
              </a:ext>
            </a:extLst>
          </p:cNvPr>
          <p:cNvSpPr txBox="1"/>
          <p:nvPr/>
        </p:nvSpPr>
        <p:spPr>
          <a:xfrm>
            <a:off x="290553" y="145276"/>
            <a:ext cx="11665009" cy="492443"/>
          </a:xfrm>
          <a:prstGeom prst="rect">
            <a:avLst/>
          </a:prstGeom>
          <a:noFill/>
        </p:spPr>
        <p:txBody>
          <a:bodyPr wrap="square" rtlCol="0">
            <a:spAutoFit/>
          </a:bodyPr>
          <a:lstStyle/>
          <a:p>
            <a:pPr algn="ctr"/>
            <a:r>
              <a:rPr lang="pt-BR"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organização do acesso à APS em Uberlândia, Minas Gerais</a:t>
            </a:r>
          </a:p>
        </p:txBody>
      </p:sp>
      <p:sp>
        <p:nvSpPr>
          <p:cNvPr id="5" name="CaixaDeTexto 4">
            <a:extLst>
              <a:ext uri="{FF2B5EF4-FFF2-40B4-BE49-F238E27FC236}">
                <a16:creationId xmlns:a16="http://schemas.microsoft.com/office/drawing/2014/main" id="{92F2462A-8F49-28F2-9DE6-C790A466E24D}"/>
              </a:ext>
            </a:extLst>
          </p:cNvPr>
          <p:cNvSpPr txBox="1"/>
          <p:nvPr/>
        </p:nvSpPr>
        <p:spPr>
          <a:xfrm>
            <a:off x="1854437" y="777666"/>
            <a:ext cx="1999716" cy="400110"/>
          </a:xfrm>
          <a:prstGeom prst="rect">
            <a:avLst/>
          </a:prstGeom>
          <a:noFill/>
        </p:spPr>
        <p:txBody>
          <a:bodyPr wrap="square" rtlCol="0">
            <a:spAutoFit/>
          </a:bodyPr>
          <a:lstStyle/>
          <a:p>
            <a:pPr algn="ctr"/>
            <a:r>
              <a:rPr lang="pt-BR" sz="2000" b="1" dirty="0">
                <a:latin typeface="Arial" panose="020B0604020202020204" pitchFamily="34" charset="0"/>
                <a:cs typeface="Arial" panose="020B0604020202020204" pitchFamily="34" charset="0"/>
              </a:rPr>
              <a:t>Antes</a:t>
            </a:r>
          </a:p>
        </p:txBody>
      </p:sp>
      <p:sp>
        <p:nvSpPr>
          <p:cNvPr id="6" name="CaixaDeTexto 5">
            <a:extLst>
              <a:ext uri="{FF2B5EF4-FFF2-40B4-BE49-F238E27FC236}">
                <a16:creationId xmlns:a16="http://schemas.microsoft.com/office/drawing/2014/main" id="{8A1419C3-FA54-93DB-4178-10FB23369836}"/>
              </a:ext>
            </a:extLst>
          </p:cNvPr>
          <p:cNvSpPr txBox="1"/>
          <p:nvPr/>
        </p:nvSpPr>
        <p:spPr>
          <a:xfrm>
            <a:off x="8767990" y="717843"/>
            <a:ext cx="3093578" cy="400110"/>
          </a:xfrm>
          <a:prstGeom prst="rect">
            <a:avLst/>
          </a:prstGeom>
          <a:noFill/>
        </p:spPr>
        <p:txBody>
          <a:bodyPr wrap="square" rtlCol="0">
            <a:spAutoFit/>
          </a:bodyPr>
          <a:lstStyle/>
          <a:p>
            <a:r>
              <a:rPr lang="pt-BR" sz="2000" b="1" dirty="0">
                <a:latin typeface="Arial" panose="020B0604020202020204" pitchFamily="34" charset="0"/>
                <a:cs typeface="Arial" panose="020B0604020202020204" pitchFamily="34" charset="0"/>
              </a:rPr>
              <a:t>Depois</a:t>
            </a:r>
          </a:p>
        </p:txBody>
      </p:sp>
      <p:sp>
        <p:nvSpPr>
          <p:cNvPr id="7" name="CaixaDeTexto 6">
            <a:extLst>
              <a:ext uri="{FF2B5EF4-FFF2-40B4-BE49-F238E27FC236}">
                <a16:creationId xmlns:a16="http://schemas.microsoft.com/office/drawing/2014/main" id="{DCA6334F-932A-8DB8-A752-A3F5C12F844D}"/>
              </a:ext>
            </a:extLst>
          </p:cNvPr>
          <p:cNvSpPr txBox="1"/>
          <p:nvPr/>
        </p:nvSpPr>
        <p:spPr>
          <a:xfrm>
            <a:off x="1504062" y="6546084"/>
            <a:ext cx="10254953" cy="215444"/>
          </a:xfrm>
          <a:prstGeom prst="rect">
            <a:avLst/>
          </a:prstGeom>
          <a:noFill/>
        </p:spPr>
        <p:txBody>
          <a:bodyPr wrap="square" rtlCol="0">
            <a:spAutoFit/>
          </a:bodyPr>
          <a:lstStyle/>
          <a:p>
            <a:r>
              <a:rPr lang="pt-BR" sz="800" dirty="0">
                <a:latin typeface="Arial" panose="020B0604020202020204" pitchFamily="34" charset="0"/>
                <a:cs typeface="Arial" panose="020B0604020202020204" pitchFamily="34" charset="0"/>
              </a:rPr>
              <a:t>Fonte: Barra RP, Moraes EM. A experiência do Centro colaborador da Planificação da Atenção à Saúde em Uberlândia, Minas Gerais. Brasília: Conselho Nacional de Secretários de Saúde; 2022</a:t>
            </a:r>
          </a:p>
        </p:txBody>
      </p:sp>
      <p:sp>
        <p:nvSpPr>
          <p:cNvPr id="8" name="CaixaDeTexto 7">
            <a:extLst>
              <a:ext uri="{FF2B5EF4-FFF2-40B4-BE49-F238E27FC236}">
                <a16:creationId xmlns:a16="http://schemas.microsoft.com/office/drawing/2014/main" id="{7EB398B8-0119-B706-AB28-1E89CDC1E8A6}"/>
              </a:ext>
            </a:extLst>
          </p:cNvPr>
          <p:cNvSpPr txBox="1"/>
          <p:nvPr/>
        </p:nvSpPr>
        <p:spPr>
          <a:xfrm>
            <a:off x="2683385" y="4409631"/>
            <a:ext cx="9067086" cy="1800493"/>
          </a:xfrm>
          <a:prstGeom prst="rect">
            <a:avLst/>
          </a:prstGeom>
          <a:noFill/>
        </p:spPr>
        <p:txBody>
          <a:bodyPr wrap="square" rtlCol="0">
            <a:spAutoFit/>
          </a:bodyPr>
          <a:lstStyle/>
          <a:p>
            <a:r>
              <a:rPr lang="pt-BR" sz="2100" b="1" dirty="0">
                <a:latin typeface="Arial" pitchFamily="34" charset="0"/>
                <a:cs typeface="Arial" pitchFamily="34" charset="0"/>
              </a:rPr>
              <a:t>Tempo médio de permanência na UBS                                                   </a:t>
            </a:r>
            <a:r>
              <a:rPr lang="pt-BR" b="1" dirty="0">
                <a:latin typeface="Arial" pitchFamily="34" charset="0"/>
                <a:cs typeface="Arial" pitchFamily="34" charset="0"/>
              </a:rPr>
              <a:t>Vacinação: 25 minutos                                                                                       Consulta programada de diabetes e hipertensão arterial: 55 minutos                      Consulta programada de pré-natal: 77 minutos                                               Consulta programada de puericultura: 96 minutos</a:t>
            </a:r>
          </a:p>
          <a:p>
            <a:endParaRPr lang="pt-BR" dirty="0"/>
          </a:p>
        </p:txBody>
      </p:sp>
    </p:spTree>
    <p:extLst>
      <p:ext uri="{BB962C8B-B14F-4D97-AF65-F5344CB8AC3E}">
        <p14:creationId xmlns:p14="http://schemas.microsoft.com/office/powerpoint/2010/main" val="282738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CEC8F54-FB9C-4991-8D19-592A3A3709D3}"/>
              </a:ext>
            </a:extLst>
          </p:cNvPr>
          <p:cNvSpPr txBox="1">
            <a:spLocks/>
          </p:cNvSpPr>
          <p:nvPr/>
        </p:nvSpPr>
        <p:spPr>
          <a:xfrm>
            <a:off x="2883378" y="1000928"/>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B3D8A142-DA2B-4B57-BC3B-361CB38068D6}"/>
              </a:ext>
            </a:extLst>
          </p:cNvPr>
          <p:cNvSpPr txBox="1"/>
          <p:nvPr/>
        </p:nvSpPr>
        <p:spPr>
          <a:xfrm>
            <a:off x="2916255" y="6454600"/>
            <a:ext cx="7128792" cy="492443"/>
          </a:xfrm>
          <a:prstGeom prst="rect">
            <a:avLst/>
          </a:prstGeom>
          <a:noFill/>
        </p:spPr>
        <p:txBody>
          <a:bodyPr wrap="square" rtlCol="0">
            <a:spAutoFit/>
          </a:bodyPr>
          <a:lstStyle/>
          <a:p>
            <a:r>
              <a:rPr lang="pt-BR" sz="800" dirty="0">
                <a:latin typeface="Arial" charset="0"/>
                <a:cs typeface="Arial" charset="0"/>
              </a:rPr>
              <a:t>Fonte: Mendes EV. As redes de atenção à saúde. Brasília: Organização Pan-Americana da Saúde; 2011.</a:t>
            </a:r>
          </a:p>
          <a:p>
            <a:endParaRPr lang="pt-BR" dirty="0"/>
          </a:p>
        </p:txBody>
      </p:sp>
      <p:sp>
        <p:nvSpPr>
          <p:cNvPr id="12" name="Título 1">
            <a:extLst>
              <a:ext uri="{FF2B5EF4-FFF2-40B4-BE49-F238E27FC236}">
                <a16:creationId xmlns:a16="http://schemas.microsoft.com/office/drawing/2014/main" id="{01F0E54C-711B-5BB9-BC33-8F645E796151}"/>
              </a:ext>
            </a:extLst>
          </p:cNvPr>
          <p:cNvSpPr txBox="1">
            <a:spLocks/>
          </p:cNvSpPr>
          <p:nvPr/>
        </p:nvSpPr>
        <p:spPr>
          <a:xfrm>
            <a:off x="3138329" y="854224"/>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 fundamentos das RAS</a:t>
            </a:r>
          </a:p>
        </p:txBody>
      </p:sp>
      <p:sp>
        <p:nvSpPr>
          <p:cNvPr id="13" name="Espaço Reservado para Conteúdo 2">
            <a:extLst>
              <a:ext uri="{FF2B5EF4-FFF2-40B4-BE49-F238E27FC236}">
                <a16:creationId xmlns:a16="http://schemas.microsoft.com/office/drawing/2014/main" id="{7AF1A1FF-A846-C77B-DBBA-74EA1A5EFB71}"/>
              </a:ext>
            </a:extLst>
          </p:cNvPr>
          <p:cNvSpPr txBox="1">
            <a:spLocks/>
          </p:cNvSpPr>
          <p:nvPr/>
        </p:nvSpPr>
        <p:spPr>
          <a:xfrm>
            <a:off x="2798977" y="2794392"/>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000" b="1" dirty="0">
                <a:latin typeface="Arial" panose="020B0604020202020204" pitchFamily="34" charset="0"/>
                <a:cs typeface="Arial" panose="020B0604020202020204" pitchFamily="34" charset="0"/>
              </a:rPr>
              <a:t>O pensamento sistêmico</a:t>
            </a:r>
          </a:p>
          <a:p>
            <a:r>
              <a:rPr lang="pt-BR" sz="2000" b="1" dirty="0">
                <a:latin typeface="Arial" panose="020B0604020202020204" pitchFamily="34" charset="0"/>
                <a:cs typeface="Arial" panose="020B0604020202020204" pitchFamily="34" charset="0"/>
              </a:rPr>
              <a:t>O princípio da interdependência</a:t>
            </a:r>
          </a:p>
          <a:p>
            <a:r>
              <a:rPr lang="pt-BR" sz="2000" b="1" dirty="0">
                <a:latin typeface="Arial" panose="020B0604020202020204" pitchFamily="34" charset="0"/>
                <a:cs typeface="Arial" panose="020B0604020202020204" pitchFamily="34" charset="0"/>
              </a:rPr>
              <a:t>O princípio da colaboração</a:t>
            </a:r>
          </a:p>
          <a:p>
            <a:r>
              <a:rPr lang="pt-BR" sz="2000" b="1" dirty="0">
                <a:latin typeface="Arial" panose="020B0604020202020204" pitchFamily="34" charset="0"/>
                <a:cs typeface="Arial" panose="020B0604020202020204" pitchFamily="34" charset="0"/>
              </a:rPr>
              <a:t>A integração vertical e horizontal</a:t>
            </a:r>
          </a:p>
          <a:p>
            <a:r>
              <a:rPr lang="pt-BR" sz="2000" b="1" dirty="0">
                <a:latin typeface="Arial" panose="020B0604020202020204" pitchFamily="34" charset="0"/>
                <a:cs typeface="Arial" panose="020B0604020202020204" pitchFamily="34" charset="0"/>
              </a:rPr>
              <a:t>As relações entre escala, qualidade e acesso</a:t>
            </a:r>
          </a:p>
          <a:p>
            <a:pPr marL="0" indent="0">
              <a:buNone/>
            </a:pPr>
            <a:endParaRPr lang="pt-BR"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pt-BR" sz="2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036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2F903-6D1C-6248-6110-F0BEB54D6592}"/>
              </a:ext>
            </a:extLst>
          </p:cNvPr>
          <p:cNvSpPr txBox="1">
            <a:spLocks/>
          </p:cNvSpPr>
          <p:nvPr/>
        </p:nvSpPr>
        <p:spPr>
          <a:xfrm>
            <a:off x="1991705" y="420999"/>
            <a:ext cx="8229600" cy="1143000"/>
          </a:xfrm>
          <a:prstGeom prst="rect">
            <a:avLst/>
          </a:prstGeom>
        </p:spPr>
        <p:txBody>
          <a:bodyP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pt-BR" sz="2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A solução para a fila </a:t>
            </a:r>
            <a:r>
              <a:rPr lang="pt-BR" sz="2600" b="1" dirty="0">
                <a:solidFill>
                  <a:srgbClr val="FF00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de reumatologia na AAE                        em Uberlândia, Minas Gerais</a:t>
            </a:r>
            <a:endParaRPr kumimoji="0" lang="pt-BR" sz="2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endParaRPr>
          </a:p>
        </p:txBody>
      </p:sp>
      <p:sp>
        <p:nvSpPr>
          <p:cNvPr id="3" name="Espaço Reservado para Conteúdo 2">
            <a:extLst>
              <a:ext uri="{FF2B5EF4-FFF2-40B4-BE49-F238E27FC236}">
                <a16:creationId xmlns:a16="http://schemas.microsoft.com/office/drawing/2014/main" id="{32003B89-636A-3CD2-76D7-2D0C9A28BD03}"/>
              </a:ext>
            </a:extLst>
          </p:cNvPr>
          <p:cNvSpPr txBox="1">
            <a:spLocks/>
          </p:cNvSpPr>
          <p:nvPr/>
        </p:nvSpPr>
        <p:spPr>
          <a:xfrm>
            <a:off x="1651153" y="1816620"/>
            <a:ext cx="8229600" cy="4525963"/>
          </a:xfrm>
          <a:prstGeom prst="rect">
            <a:avLst/>
          </a:prstGeom>
        </p:spPr>
        <p:txBody>
          <a:bodyPr>
            <a:normAutofit fontScale="85000" lnSpcReduction="20000"/>
          </a:bodyPr>
          <a:lstStyle/>
          <a:p>
            <a:pPr marL="342900" marR="0" lvl="0" indent="-342900" algn="l" defTabSz="457200" rtl="0" eaLnBrk="0" fontAlgn="base" latinLnBrk="0" hangingPunct="0">
              <a:lnSpc>
                <a:spcPct val="100000"/>
              </a:lnSpc>
              <a:spcBef>
                <a:spcPct val="20000"/>
              </a:spcBef>
              <a:spcAft>
                <a:spcPct val="0"/>
              </a:spcAft>
              <a:buClrTx/>
              <a:buSzTx/>
              <a:tabLst/>
              <a:defRPr/>
            </a:pPr>
            <a:endParaRPr kumimoji="0" lang="pt-BR" sz="1600" b="1" i="0" u="none" strike="noStrike" kern="1200" cap="none" spc="0" normalizeH="0" baseline="0" noProof="0" dirty="0">
              <a:ln>
                <a:noFill/>
              </a:ln>
              <a:solidFill>
                <a:schemeClr val="tx1"/>
              </a:solidFill>
              <a:effectLst/>
              <a:uLnTx/>
              <a:uFillTx/>
              <a:latin typeface="Arial" pitchFamily="34" charset="0"/>
              <a:ea typeface="MS PGothic" pitchFamily="34" charset="-128"/>
              <a:cs typeface="Arial" pitchFamily="34"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pt-BR" sz="2400" b="1" i="0" u="none" strike="noStrike" kern="1200" cap="none" spc="0" normalizeH="0" baseline="0" noProof="0" dirty="0">
                <a:ln>
                  <a:noFill/>
                </a:ln>
                <a:solidFill>
                  <a:schemeClr val="tx1"/>
                </a:solidFill>
                <a:effectLst/>
                <a:uLnTx/>
                <a:uFillTx/>
                <a:latin typeface="Arial" pitchFamily="34" charset="0"/>
                <a:ea typeface="MS PGothic" pitchFamily="34" charset="-128"/>
                <a:cs typeface="Arial" pitchFamily="34" charset="0"/>
              </a:rPr>
              <a:t>População: 700.000 habitantes</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pt-BR" sz="2400" b="1" dirty="0">
                <a:latin typeface="Arial" pitchFamily="34" charset="0"/>
                <a:ea typeface="MS PGothic" pitchFamily="34" charset="-128"/>
                <a:cs typeface="Arial" pitchFamily="34" charset="0"/>
              </a:rPr>
              <a:t>O problema em 2017                                                                                       </a:t>
            </a:r>
            <a:r>
              <a:rPr lang="pt-BR" b="1" dirty="0">
                <a:latin typeface="Arial" pitchFamily="34" charset="0"/>
                <a:ea typeface="MS PGothic" pitchFamily="34" charset="-128"/>
                <a:cs typeface="Arial" pitchFamily="34" charset="0"/>
              </a:rPr>
              <a:t>Elevada prevalência de doenças reumatológicas                                                                          Número de reumatologistas na SMS: 2 reumatologistas                                                            Lista de espera de 2.709 pessoas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pt-BR" sz="2400" b="1" dirty="0">
                <a:latin typeface="Arial" pitchFamily="34" charset="0"/>
                <a:ea typeface="MS PGothic" pitchFamily="34" charset="-128"/>
                <a:cs typeface="Arial" pitchFamily="34" charset="0"/>
              </a:rPr>
              <a:t>Ações tomadas                                                                                            </a:t>
            </a:r>
            <a:r>
              <a:rPr lang="pt-BR" b="1" dirty="0">
                <a:latin typeface="Arial" pitchFamily="34" charset="0"/>
                <a:ea typeface="MS PGothic" pitchFamily="34" charset="-128"/>
                <a:cs typeface="Arial" pitchFamily="34" charset="0"/>
              </a:rPr>
              <a:t>Análise da prevalência das doenças reumatológicas                                                                         Elaboração de protocolos clínicos para as doenças mais comuns                                Estratificação de riscos das pessoas                                                                                         Educação permanente tutorial para os médicos de APS: estratificação de riscos e manejo clínico das pessoas de riscos baixos                                                                       Educação permanente tutorial das equipes multiprofissionais da APS no manejo da doenças reumatológicas                                                                                                                   Formação do grupo interdisciplinar da fibromialgia (médico de família, educador físico, fisioterapeuta, enfermeiro, assistente social e psicólogo)                                                       Garantia de acesso oportuno das pessoas de riscos altos na AAE             Atendimento compartilhado entre médicos especialistas e equipe da APS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pt-BR" sz="2300" b="1" dirty="0">
                <a:latin typeface="Arial" pitchFamily="34" charset="0"/>
                <a:ea typeface="MS PGothic" pitchFamily="34" charset="-128"/>
                <a:cs typeface="Arial" pitchFamily="34" charset="0"/>
              </a:rPr>
              <a:t>Resultado no final de 2018: Redução de 78% nas filas de reumatologia para AAE                                      </a:t>
            </a:r>
            <a:endParaRPr kumimoji="0" lang="pt-BR" sz="2300" b="1" i="0" u="none" strike="noStrike" kern="1200" cap="none" spc="0" normalizeH="0" baseline="0" noProof="0" dirty="0">
              <a:ln>
                <a:noFill/>
              </a:ln>
              <a:solidFill>
                <a:schemeClr val="tx1"/>
              </a:solidFill>
              <a:effectLst/>
              <a:uLnTx/>
              <a:uFillTx/>
              <a:latin typeface="Arial" pitchFamily="34" charset="0"/>
              <a:ea typeface="MS PGothic" pitchFamily="34" charset="-128"/>
              <a:cs typeface="Arial" pitchFamily="34" charset="0"/>
            </a:endParaRPr>
          </a:p>
        </p:txBody>
      </p:sp>
      <p:sp>
        <p:nvSpPr>
          <p:cNvPr id="4" name="CaixaDeTexto 3">
            <a:extLst>
              <a:ext uri="{FF2B5EF4-FFF2-40B4-BE49-F238E27FC236}">
                <a16:creationId xmlns:a16="http://schemas.microsoft.com/office/drawing/2014/main" id="{1B887417-351F-997F-C600-F0DA7633C047}"/>
              </a:ext>
            </a:extLst>
          </p:cNvPr>
          <p:cNvSpPr txBox="1"/>
          <p:nvPr/>
        </p:nvSpPr>
        <p:spPr>
          <a:xfrm>
            <a:off x="2039643" y="6491560"/>
            <a:ext cx="7776864" cy="215444"/>
          </a:xfrm>
          <a:prstGeom prst="rect">
            <a:avLst/>
          </a:prstGeom>
          <a:noFill/>
        </p:spPr>
        <p:txBody>
          <a:bodyPr wrap="square" rtlCol="0">
            <a:spAutoFit/>
          </a:bodyPr>
          <a:lstStyle/>
          <a:p>
            <a:r>
              <a:rPr lang="pt-BR" sz="800" dirty="0">
                <a:latin typeface="Arial" pitchFamily="34" charset="0"/>
                <a:cs typeface="Arial" pitchFamily="34" charset="0"/>
              </a:rPr>
              <a:t>Fonte: Resende HM. Coordenação do cuidado em reumatologia em Uberlândia. Uberlândia, SMS de Uberlândia; 2018:</a:t>
            </a:r>
          </a:p>
        </p:txBody>
      </p:sp>
    </p:spTree>
    <p:extLst>
      <p:ext uri="{BB962C8B-B14F-4D97-AF65-F5344CB8AC3E}">
        <p14:creationId xmlns:p14="http://schemas.microsoft.com/office/powerpoint/2010/main" val="474533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78216B4-FB94-240D-E73F-BB32629CAF4A}"/>
              </a:ext>
            </a:extLst>
          </p:cNvPr>
          <p:cNvSpPr txBox="1"/>
          <p:nvPr/>
        </p:nvSpPr>
        <p:spPr>
          <a:xfrm>
            <a:off x="1680136" y="940747"/>
            <a:ext cx="8275320" cy="5663089"/>
          </a:xfrm>
          <a:prstGeom prst="rect">
            <a:avLst/>
          </a:prstGeom>
          <a:noFill/>
        </p:spPr>
        <p:txBody>
          <a:bodyPr wrap="square" rtlCol="0">
            <a:spAutoFit/>
          </a:bodyPr>
          <a:lstStyle/>
          <a:p>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Uma sugestão final: placa a ser colocada na antessala do gabinete do Secretário de Saúde:</a:t>
            </a:r>
          </a:p>
          <a:p>
            <a:endPar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endParaRPr lang="pt-BR" sz="2600" b="1" dirty="0">
              <a:latin typeface="Arial" pitchFamily="34" charset="0"/>
              <a:cs typeface="Arial" pitchFamily="34" charset="0"/>
            </a:endParaRPr>
          </a:p>
          <a:p>
            <a:r>
              <a:rPr lang="pt-BR" sz="2100" b="1" dirty="0">
                <a:latin typeface="Arial" pitchFamily="34" charset="0"/>
                <a:cs typeface="Arial" pitchFamily="34" charset="0"/>
              </a:rPr>
              <a:t>“Antes de pedir novos investimentos para o aumento da oferta de serviços, faça um plano de racionalização da demanda que envolva a elaboração de diretrizes clínicas baseadas em evidências, a estratificação de riscos  e o </a:t>
            </a:r>
            <a:r>
              <a:rPr lang="pt-BR" sz="2100" b="1" dirty="0" err="1">
                <a:latin typeface="Arial" pitchFamily="34" charset="0"/>
                <a:cs typeface="Arial" pitchFamily="34" charset="0"/>
              </a:rPr>
              <a:t>matriciamento</a:t>
            </a:r>
            <a:r>
              <a:rPr lang="pt-BR" sz="2100" b="1" dirty="0">
                <a:latin typeface="Arial" pitchFamily="34" charset="0"/>
                <a:cs typeface="Arial" pitchFamily="34" charset="0"/>
              </a:rPr>
              <a:t> entre  a APS e a atenção especializada, depois um plano de racionalização da logística para diminuir o absenteísmo e finalmente um plano de  racionalização da oferta por meio do alisamento dos fluxos assistenciais no modelo de atenção vigente em nossos serviços.</a:t>
            </a:r>
          </a:p>
          <a:p>
            <a:r>
              <a:rPr lang="pt-BR" sz="2100" b="1" dirty="0">
                <a:latin typeface="Arial" pitchFamily="34" charset="0"/>
                <a:cs typeface="Arial" pitchFamily="34" charset="0"/>
              </a:rPr>
              <a:t>Depois disso estou à disposição para conversarmos...”</a:t>
            </a:r>
          </a:p>
          <a:p>
            <a:endParaRPr lang="pt-BR" sz="2400" b="1" dirty="0">
              <a:latin typeface="Arial" pitchFamily="34" charset="0"/>
              <a:cs typeface="Arial" pitchFamily="34" charset="0"/>
            </a:endParaRPr>
          </a:p>
          <a:p>
            <a:endParaRPr lang="pt-BR" sz="2400" b="1" dirty="0">
              <a:latin typeface="Arial" pitchFamily="34" charset="0"/>
              <a:cs typeface="Arial" pitchFamily="34" charset="0"/>
            </a:endParaRPr>
          </a:p>
        </p:txBody>
      </p:sp>
    </p:spTree>
    <p:extLst>
      <p:ext uri="{BB962C8B-B14F-4D97-AF65-F5344CB8AC3E}">
        <p14:creationId xmlns:p14="http://schemas.microsoft.com/office/powerpoint/2010/main" val="1794439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29">
            <a:extLst>
              <a:ext uri="{FF2B5EF4-FFF2-40B4-BE49-F238E27FC236}">
                <a16:creationId xmlns:a16="http://schemas.microsoft.com/office/drawing/2014/main" id="{F54A1A1A-5953-C0B2-FB75-7F8E5DBCC2BF}"/>
              </a:ext>
            </a:extLst>
          </p:cNvPr>
          <p:cNvGrpSpPr>
            <a:grpSpLocks/>
          </p:cNvGrpSpPr>
          <p:nvPr/>
        </p:nvGrpSpPr>
        <p:grpSpPr bwMode="auto">
          <a:xfrm>
            <a:off x="1950210" y="1844650"/>
            <a:ext cx="8523288" cy="2217738"/>
            <a:chOff x="674793" y="1989000"/>
            <a:chExt cx="10470573" cy="2880000"/>
          </a:xfrm>
        </p:grpSpPr>
        <p:pic>
          <p:nvPicPr>
            <p:cNvPr id="3" name="Imagem 30">
              <a:extLst>
                <a:ext uri="{FF2B5EF4-FFF2-40B4-BE49-F238E27FC236}">
                  <a16:creationId xmlns:a16="http://schemas.microsoft.com/office/drawing/2014/main" id="{8EBA1BB5-69A1-6EDB-D98E-A65D7BE6995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77366" y="1989000"/>
              <a:ext cx="2268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31">
              <a:extLst>
                <a:ext uri="{FF2B5EF4-FFF2-40B4-BE49-F238E27FC236}">
                  <a16:creationId xmlns:a16="http://schemas.microsoft.com/office/drawing/2014/main" id="{A3281B80-8BFE-C0FC-4899-49483B2E374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4793" y="1989000"/>
              <a:ext cx="2268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32">
              <a:extLst>
                <a:ext uri="{FF2B5EF4-FFF2-40B4-BE49-F238E27FC236}">
                  <a16:creationId xmlns:a16="http://schemas.microsoft.com/office/drawing/2014/main" id="{B74A7534-876A-0B45-33DC-34D141B450B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984" y="1989000"/>
              <a:ext cx="2268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33">
              <a:extLst>
                <a:ext uri="{FF2B5EF4-FFF2-40B4-BE49-F238E27FC236}">
                  <a16:creationId xmlns:a16="http://schemas.microsoft.com/office/drawing/2014/main" id="{B07DA814-5F4E-5E71-1743-774EC6E47BDE}"/>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43175" y="1989000"/>
              <a:ext cx="2268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aixaDeTexto 9">
            <a:extLst>
              <a:ext uri="{FF2B5EF4-FFF2-40B4-BE49-F238E27FC236}">
                <a16:creationId xmlns:a16="http://schemas.microsoft.com/office/drawing/2014/main" id="{DF154A8D-0FE5-3CA1-DDDC-A8E9EC88D489}"/>
              </a:ext>
            </a:extLst>
          </p:cNvPr>
          <p:cNvSpPr txBox="1"/>
          <p:nvPr/>
        </p:nvSpPr>
        <p:spPr>
          <a:xfrm>
            <a:off x="2598334" y="4925078"/>
            <a:ext cx="8917663" cy="430887"/>
          </a:xfrm>
          <a:prstGeom prst="rect">
            <a:avLst/>
          </a:prstGeom>
          <a:noFill/>
        </p:spPr>
        <p:txBody>
          <a:bodyPr wrap="square" rtlCol="0">
            <a:spAutoFit/>
          </a:bodyPr>
          <a:lstStyle/>
          <a:p>
            <a:r>
              <a:rPr lang="pt-BR" sz="2200" b="1" dirty="0">
                <a:latin typeface="Arial" panose="020B0604020202020204" pitchFamily="34" charset="0"/>
                <a:cs typeface="Arial" panose="020B0604020202020204" pitchFamily="34" charset="0"/>
              </a:rPr>
              <a:t>Disponíveis gratuitamente em: www.conass.org.br</a:t>
            </a:r>
          </a:p>
        </p:txBody>
      </p:sp>
    </p:spTree>
    <p:extLst>
      <p:ext uri="{BB962C8B-B14F-4D97-AF65-F5344CB8AC3E}">
        <p14:creationId xmlns:p14="http://schemas.microsoft.com/office/powerpoint/2010/main" val="3837328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371A231E-C035-46CA-A3B2-DC56A9D53200}"/>
              </a:ext>
            </a:extLst>
          </p:cNvPr>
          <p:cNvSpPr txBox="1">
            <a:spLocks/>
          </p:cNvSpPr>
          <p:nvPr/>
        </p:nvSpPr>
        <p:spPr>
          <a:xfrm>
            <a:off x="1940554" y="1374519"/>
            <a:ext cx="8229600" cy="19335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pt-BR" sz="1900" b="1" dirty="0">
                <a:latin typeface="Arial" pitchFamily="34" charset="0"/>
                <a:cs typeface="Arial" pitchFamily="34" charset="0"/>
              </a:rPr>
              <a:t>Capacidade de ver a floresta e não somente cada árvore</a:t>
            </a:r>
          </a:p>
          <a:p>
            <a:pPr>
              <a:defRPr/>
            </a:pPr>
            <a:r>
              <a:rPr lang="pt-BR" sz="1900" b="1" dirty="0">
                <a:latin typeface="Arial" pitchFamily="34" charset="0"/>
                <a:cs typeface="Arial" pitchFamily="34" charset="0"/>
              </a:rPr>
              <a:t>A transição de relações lineares de causa e efeito para                           inter-relações entre diversos subsistemas</a:t>
            </a:r>
          </a:p>
          <a:p>
            <a:pPr>
              <a:defRPr/>
            </a:pPr>
            <a:r>
              <a:rPr lang="pt-BR" altLang="pt-BR" sz="1900" b="1" dirty="0">
                <a:latin typeface="Arial" panose="020B0604020202020204" pitchFamily="34" charset="0"/>
                <a:cs typeface="Arial" panose="020B0604020202020204" pitchFamily="34" charset="0"/>
              </a:rPr>
              <a:t>O pensamento sistêmico nas organizações de saúde consiste na compreensão das interconexões que existem entre diferentes unidades e processos dos sistemas de atenção à saúde</a:t>
            </a:r>
            <a:endParaRPr lang="pt-BR" sz="1900" b="1" dirty="0">
              <a:latin typeface="Arial" pitchFamily="34" charset="0"/>
              <a:cs typeface="Arial" pitchFamily="34" charset="0"/>
            </a:endParaRPr>
          </a:p>
          <a:p>
            <a:pPr>
              <a:defRPr/>
            </a:pPr>
            <a:r>
              <a:rPr lang="pt-BR" sz="1900" b="1" dirty="0">
                <a:latin typeface="Arial" pitchFamily="34" charset="0"/>
                <a:cs typeface="Arial" pitchFamily="34" charset="0"/>
              </a:rPr>
              <a:t>O entendimento de que não há solução para os problemas                 a partir de mudanças em pontos de atenção isolados (silos)</a:t>
            </a:r>
          </a:p>
          <a:p>
            <a:pPr>
              <a:defRPr/>
            </a:pPr>
            <a:r>
              <a:rPr lang="pt-BR" sz="1900" b="1" dirty="0">
                <a:latin typeface="Arial" pitchFamily="34" charset="0"/>
                <a:cs typeface="Arial" pitchFamily="34" charset="0"/>
              </a:rPr>
              <a:t>A compreensão de que a solução de um ponto de atenção muitas vezes depende de mudanças em outros pontos de uma rede</a:t>
            </a:r>
          </a:p>
          <a:p>
            <a:pPr>
              <a:defRPr/>
            </a:pPr>
            <a:r>
              <a:rPr lang="pt-BR" sz="1900" b="1" dirty="0">
                <a:latin typeface="Arial" pitchFamily="34" charset="0"/>
                <a:cs typeface="Arial" pitchFamily="34" charset="0"/>
              </a:rPr>
              <a:t>Uma questão de base: a população apresenta problemas complexos e as organizações tentam respondê-los com departamentos e unidades isoladas</a:t>
            </a:r>
          </a:p>
          <a:p>
            <a:pPr marL="0" indent="0">
              <a:buNone/>
              <a:defRPr/>
            </a:pPr>
            <a:endParaRPr lang="pt-BR" sz="1900" b="1" dirty="0">
              <a:latin typeface="Arial" pitchFamily="34" charset="0"/>
              <a:cs typeface="Arial" pitchFamily="34" charset="0"/>
            </a:endParaRPr>
          </a:p>
          <a:p>
            <a:pPr>
              <a:buFont typeface="Arial" charset="0"/>
              <a:buChar char="•"/>
              <a:defRPr/>
            </a:pPr>
            <a:endParaRPr lang="pt-BR" sz="2000" b="1" dirty="0">
              <a:latin typeface="Arial" pitchFamily="34" charset="0"/>
              <a:cs typeface="Arial" pitchFamily="34" charset="0"/>
            </a:endParaRPr>
          </a:p>
        </p:txBody>
      </p:sp>
      <p:sp>
        <p:nvSpPr>
          <p:cNvPr id="5" name="CaixaDeTexto 3">
            <a:extLst>
              <a:ext uri="{FF2B5EF4-FFF2-40B4-BE49-F238E27FC236}">
                <a16:creationId xmlns:a16="http://schemas.microsoft.com/office/drawing/2014/main" id="{6889645D-E39A-4AF0-A88E-89423780D760}"/>
              </a:ext>
            </a:extLst>
          </p:cNvPr>
          <p:cNvSpPr txBox="1">
            <a:spLocks noChangeArrowheads="1"/>
          </p:cNvSpPr>
          <p:nvPr/>
        </p:nvSpPr>
        <p:spPr bwMode="auto">
          <a:xfrm>
            <a:off x="2321554" y="6156593"/>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sz="800" dirty="0">
                <a:latin typeface="Arial" panose="020B0604020202020204" pitchFamily="34" charset="0"/>
                <a:cs typeface="Arial" panose="020B0604020202020204" pitchFamily="34" charset="0"/>
              </a:rPr>
              <a:t>Fontes:                                                                                                                                                                                                                                                                        von </a:t>
            </a:r>
            <a:r>
              <a:rPr lang="pt-BR" altLang="pt-BR" sz="800" dirty="0" err="1">
                <a:latin typeface="Arial" panose="020B0604020202020204" pitchFamily="34" charset="0"/>
                <a:cs typeface="Arial" panose="020B0604020202020204" pitchFamily="34" charset="0"/>
              </a:rPr>
              <a:t>Bertalanffy</a:t>
            </a:r>
            <a:r>
              <a:rPr lang="pt-BR" altLang="pt-BR" sz="800" dirty="0">
                <a:latin typeface="Arial" panose="020B0604020202020204" pitchFamily="34" charset="0"/>
                <a:cs typeface="Arial" panose="020B0604020202020204" pitchFamily="34" charset="0"/>
              </a:rPr>
              <a:t> L. General system </a:t>
            </a:r>
            <a:r>
              <a:rPr lang="pt-BR" altLang="pt-BR" sz="800" dirty="0" err="1">
                <a:latin typeface="Arial" panose="020B0604020202020204" pitchFamily="34" charset="0"/>
                <a:cs typeface="Arial" panose="020B0604020202020204" pitchFamily="34" charset="0"/>
              </a:rPr>
              <a:t>theory</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foundations</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development</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applications</a:t>
            </a:r>
            <a:r>
              <a:rPr lang="pt-BR" altLang="pt-BR" sz="800" dirty="0">
                <a:latin typeface="Arial" panose="020B0604020202020204" pitchFamily="34" charset="0"/>
                <a:cs typeface="Arial" panose="020B0604020202020204" pitchFamily="34" charset="0"/>
              </a:rPr>
              <a:t>. New York: George Brazilier;1968                                                                                                                                                                                                     </a:t>
            </a:r>
            <a:r>
              <a:rPr lang="pt-BR" altLang="pt-BR" sz="800" dirty="0" err="1">
                <a:latin typeface="Arial" panose="020B0604020202020204" pitchFamily="34" charset="0"/>
                <a:cs typeface="Arial" panose="020B0604020202020204" pitchFamily="34" charset="0"/>
              </a:rPr>
              <a:t>Senge</a:t>
            </a:r>
            <a:r>
              <a:rPr lang="pt-BR" altLang="pt-BR" sz="800" dirty="0">
                <a:latin typeface="Arial" panose="020B0604020202020204" pitchFamily="34" charset="0"/>
                <a:cs typeface="Arial" panose="020B0604020202020204" pitchFamily="34" charset="0"/>
              </a:rPr>
              <a:t> PM. A quinta  disciplina: arte e prática da organização que aprende. Rio de Janeiro: Best </a:t>
            </a:r>
            <a:r>
              <a:rPr lang="pt-BR" altLang="pt-BR" sz="800" dirty="0" err="1">
                <a:latin typeface="Arial" panose="020B0604020202020204" pitchFamily="34" charset="0"/>
                <a:cs typeface="Arial" panose="020B0604020202020204" pitchFamily="34" charset="0"/>
              </a:rPr>
              <a:t>Seller</a:t>
            </a:r>
            <a:r>
              <a:rPr lang="pt-BR" altLang="pt-BR" sz="800" dirty="0">
                <a:latin typeface="Arial" panose="020B0604020202020204" pitchFamily="34" charset="0"/>
                <a:cs typeface="Arial" panose="020B0604020202020204" pitchFamily="34" charset="0"/>
              </a:rPr>
              <a:t>, 26ª edição; 2010                                                                                                                                                                                    Jensen H et al. </a:t>
            </a:r>
            <a:r>
              <a:rPr lang="pt-BR" altLang="pt-BR" sz="800" dirty="0" err="1">
                <a:latin typeface="Arial" panose="020B0604020202020204" pitchFamily="34" charset="0"/>
                <a:cs typeface="Arial" panose="020B0604020202020204" pitchFamily="34" charset="0"/>
              </a:rPr>
              <a:t>Leadership</a:t>
            </a:r>
            <a:r>
              <a:rPr lang="pt-BR" altLang="pt-BR" sz="800" dirty="0">
                <a:latin typeface="Arial" panose="020B0604020202020204" pitchFamily="34" charset="0"/>
                <a:cs typeface="Arial" panose="020B0604020202020204" pitchFamily="34" charset="0"/>
              </a:rPr>
              <a:t> for </a:t>
            </a:r>
            <a:r>
              <a:rPr lang="pt-BR" altLang="pt-BR" sz="800" dirty="0" err="1">
                <a:latin typeface="Arial" panose="020B0604020202020204" pitchFamily="34" charset="0"/>
                <a:cs typeface="Arial" panose="020B0604020202020204" pitchFamily="34" charset="0"/>
              </a:rPr>
              <a:t>smooth</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patient</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flow</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improved</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outcomes</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improved</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services</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improved</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bottom</a:t>
            </a:r>
            <a:r>
              <a:rPr lang="pt-BR" altLang="pt-BR" sz="800" dirty="0">
                <a:latin typeface="Arial" panose="020B0604020202020204" pitchFamily="34" charset="0"/>
                <a:cs typeface="Arial" panose="020B0604020202020204" pitchFamily="34" charset="0"/>
              </a:rPr>
              <a:t> </a:t>
            </a:r>
            <a:r>
              <a:rPr lang="pt-BR" altLang="pt-BR" sz="800" dirty="0" err="1">
                <a:latin typeface="Arial" panose="020B0604020202020204" pitchFamily="34" charset="0"/>
                <a:cs typeface="Arial" panose="020B0604020202020204" pitchFamily="34" charset="0"/>
              </a:rPr>
              <a:t>line</a:t>
            </a:r>
            <a:r>
              <a:rPr lang="pt-BR" altLang="pt-BR" sz="800" dirty="0">
                <a:latin typeface="Arial" panose="020B0604020202020204" pitchFamily="34" charset="0"/>
                <a:cs typeface="Arial" panose="020B0604020202020204" pitchFamily="34" charset="0"/>
              </a:rPr>
              <a:t>. Chicago: Health </a:t>
            </a:r>
            <a:r>
              <a:rPr lang="pt-BR" altLang="pt-BR" sz="800" dirty="0" err="1">
                <a:latin typeface="Arial" panose="020B0604020202020204" pitchFamily="34" charset="0"/>
                <a:cs typeface="Arial" panose="020B0604020202020204" pitchFamily="34" charset="0"/>
              </a:rPr>
              <a:t>Administration</a:t>
            </a:r>
            <a:r>
              <a:rPr lang="pt-BR" altLang="pt-BR" sz="800" dirty="0">
                <a:latin typeface="Arial" panose="020B0604020202020204" pitchFamily="34" charset="0"/>
                <a:cs typeface="Arial" panose="020B0604020202020204" pitchFamily="34" charset="0"/>
              </a:rPr>
              <a:t> Press; 2014</a:t>
            </a:r>
            <a:endParaRPr lang="pt-BR" altLang="pt-BR" sz="800" dirty="0"/>
          </a:p>
        </p:txBody>
      </p:sp>
      <p:sp>
        <p:nvSpPr>
          <p:cNvPr id="6" name="Título 4">
            <a:extLst>
              <a:ext uri="{FF2B5EF4-FFF2-40B4-BE49-F238E27FC236}">
                <a16:creationId xmlns:a16="http://schemas.microsoft.com/office/drawing/2014/main" id="{8526F090-C25A-42A7-AE4C-CCF49336620C}"/>
              </a:ext>
            </a:extLst>
          </p:cNvPr>
          <p:cNvSpPr txBox="1">
            <a:spLocks/>
          </p:cNvSpPr>
          <p:nvPr/>
        </p:nvSpPr>
        <p:spPr>
          <a:xfrm>
            <a:off x="2281632" y="360670"/>
            <a:ext cx="8280920" cy="711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O pensamento sistêmico nas RAS</a:t>
            </a:r>
          </a:p>
        </p:txBody>
      </p:sp>
    </p:spTree>
    <p:extLst>
      <p:ext uri="{BB962C8B-B14F-4D97-AF65-F5344CB8AC3E}">
        <p14:creationId xmlns:p14="http://schemas.microsoft.com/office/powerpoint/2010/main" val="1957288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C14B87-2B5F-4C64-8B3D-16362A4EA6E9}"/>
              </a:ext>
            </a:extLst>
          </p:cNvPr>
          <p:cNvSpPr txBox="1">
            <a:spLocks/>
          </p:cNvSpPr>
          <p:nvPr/>
        </p:nvSpPr>
        <p:spPr>
          <a:xfrm>
            <a:off x="2481873" y="73600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O princípio da interdependência nas RAS</a:t>
            </a:r>
          </a:p>
        </p:txBody>
      </p:sp>
      <p:sp>
        <p:nvSpPr>
          <p:cNvPr id="5" name="Espaço Reservado para Conteúdo 4">
            <a:extLst>
              <a:ext uri="{FF2B5EF4-FFF2-40B4-BE49-F238E27FC236}">
                <a16:creationId xmlns:a16="http://schemas.microsoft.com/office/drawing/2014/main" id="{95A0D995-CF10-4EA7-A37B-A2553B80FAA0}"/>
              </a:ext>
            </a:extLst>
          </p:cNvPr>
          <p:cNvSpPr txBox="1">
            <a:spLocks/>
          </p:cNvSpPr>
          <p:nvPr/>
        </p:nvSpPr>
        <p:spPr>
          <a:xfrm>
            <a:off x="2132177" y="2095032"/>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2000" b="1" dirty="0">
                <a:latin typeface="Arial" pitchFamily="34" charset="0"/>
                <a:cs typeface="Arial" pitchFamily="34" charset="0"/>
              </a:rPr>
              <a:t>As RAS se desenvolvem e existem pela interdependência entre os atores e essa interdependência se dá porque estes atores são dependentes uns dos outros e porque necessitam dos recursos dos outros para atingir seus objetivos.  </a:t>
            </a:r>
          </a:p>
          <a:p>
            <a:r>
              <a:rPr lang="pt-BR" sz="2000" b="1" dirty="0">
                <a:latin typeface="Arial" pitchFamily="34" charset="0"/>
                <a:cs typeface="Arial" pitchFamily="34" charset="0"/>
              </a:rPr>
              <a:t>As RAS consistem de uma variedade de atores que têm seus próprios objetivos e estratégias. Nenhum ator dispõe de uma amplitude de poder para determinar ações estratégicas para os outros atores. Não há um ator central em cada RAS do que resultam interrelações complexas e processos de barganha e cooperação entre os atores</a:t>
            </a:r>
          </a:p>
          <a:p>
            <a:r>
              <a:rPr lang="pt-BR" altLang="pt-BR" sz="2000" b="1" dirty="0">
                <a:latin typeface="Arial" panose="020B0604020202020204" pitchFamily="34" charset="0"/>
                <a:cs typeface="Arial" panose="020B0604020202020204" pitchFamily="34" charset="0"/>
              </a:rPr>
              <a:t>Por essa razão a colaboração entre os diferentes atores deve ser maximizada</a:t>
            </a:r>
            <a:endParaRPr lang="pt-BR" sz="2000" b="1" dirty="0">
              <a:latin typeface="Arial" pitchFamily="34" charset="0"/>
              <a:cs typeface="Arial" pitchFamily="34" charset="0"/>
            </a:endParaRPr>
          </a:p>
          <a:p>
            <a:endParaRPr lang="pt-BR" dirty="0"/>
          </a:p>
        </p:txBody>
      </p:sp>
      <p:sp>
        <p:nvSpPr>
          <p:cNvPr id="6" name="CaixaDeTexto 5">
            <a:extLst>
              <a:ext uri="{FF2B5EF4-FFF2-40B4-BE49-F238E27FC236}">
                <a16:creationId xmlns:a16="http://schemas.microsoft.com/office/drawing/2014/main" id="{4F7BC7C0-961B-4A4F-9CF9-19A7DD52C205}"/>
              </a:ext>
            </a:extLst>
          </p:cNvPr>
          <p:cNvSpPr txBox="1"/>
          <p:nvPr/>
        </p:nvSpPr>
        <p:spPr>
          <a:xfrm>
            <a:off x="2502561" y="6487520"/>
            <a:ext cx="7704856" cy="215444"/>
          </a:xfrm>
          <a:prstGeom prst="rect">
            <a:avLst/>
          </a:prstGeom>
          <a:noFill/>
        </p:spPr>
        <p:txBody>
          <a:bodyPr wrap="square" rtlCol="0">
            <a:spAutoFit/>
          </a:bodyPr>
          <a:lstStyle/>
          <a:p>
            <a:r>
              <a:rPr lang="pt-BR" altLang="pt-BR" sz="800" dirty="0">
                <a:latin typeface="Arial" panose="020B0604020202020204" pitchFamily="34" charset="0"/>
                <a:cs typeface="Arial" panose="020B0604020202020204" pitchFamily="34" charset="0"/>
              </a:rPr>
              <a:t>Fonte: Mendes EV. As redes de atenção à saúde. Brasília: Organização Pan-Americana da Saúde; 2011</a:t>
            </a:r>
          </a:p>
        </p:txBody>
      </p:sp>
    </p:spTree>
    <p:extLst>
      <p:ext uri="{BB962C8B-B14F-4D97-AF65-F5344CB8AC3E}">
        <p14:creationId xmlns:p14="http://schemas.microsoft.com/office/powerpoint/2010/main" val="151211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is eficiente a atenção primária, mais eficiente será a média&#10;e alta complexidade&#10;[CELLRANGE]&#10;[CELLRANGE][CELLRANGE][CELL...">
            <a:extLst>
              <a:ext uri="{FF2B5EF4-FFF2-40B4-BE49-F238E27FC236}">
                <a16:creationId xmlns:a16="http://schemas.microsoft.com/office/drawing/2014/main" id="{6334B60E-AC30-46E4-92F5-327CD34E48D4}"/>
              </a:ext>
            </a:extLst>
          </p:cNvPr>
          <p:cNvPicPr>
            <a:picLocks noChangeAspect="1" noChangeArrowheads="1"/>
          </p:cNvPicPr>
          <p:nvPr/>
        </p:nvPicPr>
        <p:blipFill>
          <a:blip r:embed="rId2" cstate="print"/>
          <a:srcRect/>
          <a:stretch>
            <a:fillRect/>
          </a:stretch>
        </p:blipFill>
        <p:spPr bwMode="auto">
          <a:xfrm>
            <a:off x="1768207" y="1628800"/>
            <a:ext cx="8520881" cy="4608512"/>
          </a:xfrm>
          <a:prstGeom prst="rect">
            <a:avLst/>
          </a:prstGeom>
          <a:noFill/>
        </p:spPr>
      </p:pic>
      <p:sp>
        <p:nvSpPr>
          <p:cNvPr id="5" name="CaixaDeTexto 4">
            <a:extLst>
              <a:ext uri="{FF2B5EF4-FFF2-40B4-BE49-F238E27FC236}">
                <a16:creationId xmlns:a16="http://schemas.microsoft.com/office/drawing/2014/main" id="{2F6A4073-DB55-4E35-B436-50542ACDE36C}"/>
              </a:ext>
            </a:extLst>
          </p:cNvPr>
          <p:cNvSpPr txBox="1"/>
          <p:nvPr/>
        </p:nvSpPr>
        <p:spPr>
          <a:xfrm>
            <a:off x="2368208" y="6506416"/>
            <a:ext cx="8496944" cy="261610"/>
          </a:xfrm>
          <a:prstGeom prst="rect">
            <a:avLst/>
          </a:prstGeom>
          <a:noFill/>
        </p:spPr>
        <p:txBody>
          <a:bodyPr wrap="square" rtlCol="0">
            <a:spAutoFit/>
          </a:bodyPr>
          <a:lstStyle/>
          <a:p>
            <a:r>
              <a:rPr lang="pt-BR" sz="1100" dirty="0">
                <a:latin typeface="Arial" pitchFamily="34" charset="0"/>
                <a:cs typeface="Arial" pitchFamily="34" charset="0"/>
              </a:rPr>
              <a:t>Fonte: Araujo EC. Desafios para a sustentabilidade do Sistema Único de Saúde. Brasília: World Bank </a:t>
            </a:r>
            <a:r>
              <a:rPr lang="pt-BR" sz="1100" dirty="0" err="1">
                <a:latin typeface="Arial" pitchFamily="34" charset="0"/>
                <a:cs typeface="Arial" pitchFamily="34" charset="0"/>
              </a:rPr>
              <a:t>Group</a:t>
            </a:r>
            <a:r>
              <a:rPr lang="pt-BR" sz="1100" dirty="0">
                <a:latin typeface="Arial" pitchFamily="34" charset="0"/>
                <a:cs typeface="Arial" pitchFamily="34" charset="0"/>
              </a:rPr>
              <a:t>; 2018</a:t>
            </a:r>
          </a:p>
        </p:txBody>
      </p:sp>
      <p:sp>
        <p:nvSpPr>
          <p:cNvPr id="6" name="CaixaDeTexto 5">
            <a:extLst>
              <a:ext uri="{FF2B5EF4-FFF2-40B4-BE49-F238E27FC236}">
                <a16:creationId xmlns:a16="http://schemas.microsoft.com/office/drawing/2014/main" id="{74B3515B-994F-47C7-B83D-CD73EF7791B4}"/>
              </a:ext>
            </a:extLst>
          </p:cNvPr>
          <p:cNvSpPr txBox="1"/>
          <p:nvPr/>
        </p:nvSpPr>
        <p:spPr>
          <a:xfrm>
            <a:off x="1900156" y="560293"/>
            <a:ext cx="7992888" cy="492443"/>
          </a:xfrm>
          <a:prstGeom prst="rect">
            <a:avLst/>
          </a:prstGeom>
          <a:noFill/>
        </p:spPr>
        <p:txBody>
          <a:bodyPr wrap="square" rtlCol="0">
            <a:spAutoFit/>
          </a:bodyPr>
          <a:lstStyle/>
          <a:p>
            <a:pPr algn="ctr"/>
            <a:r>
              <a:rPr lang="pt-BR" sz="2600" b="1" dirty="0">
                <a:solidFill>
                  <a:srgbClr val="FF0000"/>
                </a:solidFill>
                <a:effectLst>
                  <a:outerShdw blurRad="38100" dist="38100" dir="2700000" algn="tl">
                    <a:srgbClr val="000000">
                      <a:alpha val="43137"/>
                    </a:srgbClr>
                  </a:outerShdw>
                </a:effectLst>
                <a:latin typeface="Arial" pitchFamily="34" charset="0"/>
                <a:cs typeface="Arial" pitchFamily="34" charset="0"/>
              </a:rPr>
              <a:t>A interdependência entre os nós das RAS</a:t>
            </a:r>
          </a:p>
        </p:txBody>
      </p:sp>
    </p:spTree>
    <p:extLst>
      <p:ext uri="{BB962C8B-B14F-4D97-AF65-F5344CB8AC3E}">
        <p14:creationId xmlns:p14="http://schemas.microsoft.com/office/powerpoint/2010/main" val="304849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B75E3-5E72-EE43-EE84-3A37E91ED915}"/>
              </a:ext>
            </a:extLst>
          </p:cNvPr>
          <p:cNvSpPr txBox="1">
            <a:spLocks/>
          </p:cNvSpPr>
          <p:nvPr/>
        </p:nvSpPr>
        <p:spPr>
          <a:xfrm>
            <a:off x="2747802" y="699214"/>
            <a:ext cx="8229600" cy="1143000"/>
          </a:xfrm>
          <a:prstGeom prst="rect">
            <a:avLst/>
          </a:prstGeom>
        </p:spPr>
        <p:txBody>
          <a:bodyPr>
            <a:normAutofit/>
          </a:bodyPr>
          <a:lstStyle/>
          <a:p>
            <a:pPr defTabSz="914400" fontAlgn="auto">
              <a:spcAft>
                <a:spcPts val="0"/>
              </a:spcAft>
              <a:defRPr/>
            </a:pPr>
            <a:r>
              <a:rPr lang="pt-BR" sz="2600" b="1" dirty="0">
                <a:solidFill>
                  <a:srgbClr val="FF0000"/>
                </a:solidFill>
                <a:effectLst>
                  <a:outerShdw blurRad="38100" dist="38100" dir="2700000" algn="tl">
                    <a:srgbClr val="000000">
                      <a:alpha val="43137"/>
                    </a:srgbClr>
                  </a:outerShdw>
                </a:effectLst>
                <a:latin typeface="Arial" pitchFamily="34" charset="0"/>
                <a:ea typeface="+mj-ea"/>
                <a:cs typeface="Arial" pitchFamily="34" charset="0"/>
              </a:rPr>
              <a:t>O princípio da colaboração nas RAS </a:t>
            </a:r>
          </a:p>
        </p:txBody>
      </p:sp>
      <p:sp>
        <p:nvSpPr>
          <p:cNvPr id="3" name="Espaço Reservado para Conteúdo 2">
            <a:extLst>
              <a:ext uri="{FF2B5EF4-FFF2-40B4-BE49-F238E27FC236}">
                <a16:creationId xmlns:a16="http://schemas.microsoft.com/office/drawing/2014/main" id="{E511D4E9-021E-11AC-3F6D-438AA6B8EC5C}"/>
              </a:ext>
            </a:extLst>
          </p:cNvPr>
          <p:cNvSpPr txBox="1">
            <a:spLocks/>
          </p:cNvSpPr>
          <p:nvPr/>
        </p:nvSpPr>
        <p:spPr>
          <a:xfrm>
            <a:off x="2439827" y="1973679"/>
            <a:ext cx="8229600" cy="4525963"/>
          </a:xfrm>
          <a:prstGeom prst="rect">
            <a:avLst/>
          </a:prstGeom>
        </p:spPr>
        <p:txBody>
          <a:bodyPr>
            <a:normAutofit/>
          </a:bodyPr>
          <a:lstStyle/>
          <a:p>
            <a:pPr marL="342900" indent="-342900" defTabSz="914400" fontAlgn="auto">
              <a:spcBef>
                <a:spcPct val="20000"/>
              </a:spcBef>
              <a:spcAft>
                <a:spcPts val="0"/>
              </a:spcAft>
              <a:buFont typeface="Arial" pitchFamily="34" charset="0"/>
              <a:buChar char="•"/>
              <a:defRPr/>
            </a:pPr>
            <a:r>
              <a:rPr lang="pt-BR" sz="2000" b="1" dirty="0">
                <a:latin typeface="Arial" pitchFamily="34" charset="0"/>
                <a:cs typeface="Arial" pitchFamily="34" charset="0"/>
              </a:rPr>
              <a:t>As RAS se tecem por meio de uma ação colaborativa                              entre os seus diversos atores</a:t>
            </a:r>
          </a:p>
          <a:p>
            <a:pPr marL="342900" indent="-342900" defTabSz="914400" fontAlgn="auto">
              <a:spcBef>
                <a:spcPct val="20000"/>
              </a:spcBef>
              <a:spcAft>
                <a:spcPts val="0"/>
              </a:spcAft>
              <a:buFont typeface="Arial" pitchFamily="34" charset="0"/>
              <a:buChar char="•"/>
              <a:defRPr/>
            </a:pPr>
            <a:r>
              <a:rPr lang="pt-BR" sz="2000" b="1" dirty="0">
                <a:latin typeface="Arial" pitchFamily="34" charset="0"/>
                <a:cs typeface="Arial" pitchFamily="34" charset="0"/>
              </a:rPr>
              <a:t>Essa colaboração se dá em três níveis:</a:t>
            </a:r>
          </a:p>
          <a:p>
            <a:pPr defTabSz="914400" fontAlgn="auto">
              <a:spcBef>
                <a:spcPct val="20000"/>
              </a:spcBef>
              <a:spcAft>
                <a:spcPts val="0"/>
              </a:spcAft>
              <a:defRPr/>
            </a:pPr>
            <a:r>
              <a:rPr lang="pt-BR" sz="2000" b="1" dirty="0">
                <a:latin typeface="Arial" pitchFamily="34" charset="0"/>
                <a:cs typeface="Arial" pitchFamily="34" charset="0"/>
              </a:rPr>
              <a:t>     </a:t>
            </a:r>
            <a:r>
              <a:rPr lang="pt-BR" b="1" dirty="0">
                <a:latin typeface="Arial" pitchFamily="34" charset="0"/>
                <a:cs typeface="Arial" pitchFamily="34" charset="0"/>
              </a:rPr>
              <a:t>A colaboração interorganizacional</a:t>
            </a:r>
          </a:p>
          <a:p>
            <a:pPr defTabSz="914400" fontAlgn="auto">
              <a:spcBef>
                <a:spcPct val="20000"/>
              </a:spcBef>
              <a:spcAft>
                <a:spcPts val="0"/>
              </a:spcAft>
              <a:defRPr/>
            </a:pPr>
            <a:r>
              <a:rPr lang="pt-BR" b="1" dirty="0">
                <a:latin typeface="Arial" pitchFamily="34" charset="0"/>
                <a:cs typeface="Arial" pitchFamily="34" charset="0"/>
              </a:rPr>
              <a:t>      A colaboração intraorganizacional</a:t>
            </a:r>
            <a:endParaRPr lang="pt-BR" b="1" dirty="0">
              <a:latin typeface="Arial" pitchFamily="34" charset="0"/>
              <a:ea typeface="+mn-ea"/>
              <a:cs typeface="Arial" pitchFamily="34" charset="0"/>
            </a:endParaRPr>
          </a:p>
          <a:p>
            <a:pPr defTabSz="914400" fontAlgn="auto">
              <a:spcBef>
                <a:spcPct val="20000"/>
              </a:spcBef>
              <a:spcAft>
                <a:spcPts val="0"/>
              </a:spcAft>
              <a:defRPr/>
            </a:pPr>
            <a:r>
              <a:rPr lang="pt-BR" b="1" dirty="0">
                <a:latin typeface="Arial" pitchFamily="34" charset="0"/>
                <a:ea typeface="+mn-ea"/>
                <a:cs typeface="Arial" pitchFamily="34" charset="0"/>
              </a:rPr>
              <a:t>      A colaboração entre pessoas                </a:t>
            </a:r>
            <a:r>
              <a:rPr lang="pt-BR" sz="2100" b="1" dirty="0">
                <a:latin typeface="Arial" pitchFamily="34" charset="0"/>
                <a:ea typeface="+mn-ea"/>
                <a:cs typeface="Arial" pitchFamily="34" charset="0"/>
              </a:rPr>
              <a:t>                                             	</a:t>
            </a:r>
            <a:r>
              <a:rPr lang="pt-BR" sz="1600" b="1" dirty="0">
                <a:latin typeface="Arial" pitchFamily="34" charset="0"/>
                <a:ea typeface="+mn-ea"/>
                <a:cs typeface="Arial" pitchFamily="34" charset="0"/>
              </a:rPr>
              <a:t>Pessoas usuárias entre si                                                                               	Pessoas usuárias e profissionais de saúde                                       	Profissionais entre si                                                               		Profissionais e gestores                                                                               	Gestores entre si    </a:t>
            </a:r>
          </a:p>
        </p:txBody>
      </p:sp>
      <p:sp>
        <p:nvSpPr>
          <p:cNvPr id="7" name="CaixaDeTexto 6">
            <a:extLst>
              <a:ext uri="{FF2B5EF4-FFF2-40B4-BE49-F238E27FC236}">
                <a16:creationId xmlns:a16="http://schemas.microsoft.com/office/drawing/2014/main" id="{E9E6B826-DC50-2815-5B69-DBB2BFE58F41}"/>
              </a:ext>
            </a:extLst>
          </p:cNvPr>
          <p:cNvSpPr txBox="1">
            <a:spLocks noChangeArrowheads="1"/>
          </p:cNvSpPr>
          <p:nvPr/>
        </p:nvSpPr>
        <p:spPr bwMode="auto">
          <a:xfrm>
            <a:off x="2809715" y="6134512"/>
            <a:ext cx="7200900" cy="861774"/>
          </a:xfrm>
          <a:prstGeom prst="rect">
            <a:avLst/>
          </a:prstGeom>
          <a:noFill/>
          <a:ln w="9525">
            <a:noFill/>
            <a:miter lim="800000"/>
            <a:headEnd/>
            <a:tailEnd/>
          </a:ln>
        </p:spPr>
        <p:txBody>
          <a:bodyPr>
            <a:spAutoFit/>
          </a:bodyPr>
          <a:lstStyle/>
          <a:p>
            <a:r>
              <a:rPr lang="pt-BR" sz="800" dirty="0">
                <a:latin typeface="Arial" charset="0"/>
                <a:cs typeface="Arial" charset="0"/>
              </a:rPr>
              <a:t>Fontes:                                                                                                                                                                                                                                             Mendes EV. As redes de atenção à saúde. Brasília: Organização Pan-Americana  da Saúde;  2011                                                                                             </a:t>
            </a:r>
            <a:r>
              <a:rPr lang="pt-BR" sz="800" dirty="0" err="1">
                <a:latin typeface="Arial" charset="0"/>
                <a:cs typeface="Arial" charset="0"/>
              </a:rPr>
              <a:t>Auschra</a:t>
            </a:r>
            <a:r>
              <a:rPr lang="pt-BR" sz="800" dirty="0">
                <a:latin typeface="Arial" charset="0"/>
                <a:cs typeface="Arial" charset="0"/>
              </a:rPr>
              <a:t> C. </a:t>
            </a:r>
            <a:r>
              <a:rPr lang="pt-BR" sz="800" dirty="0" err="1">
                <a:latin typeface="Arial" charset="0"/>
                <a:cs typeface="Arial" charset="0"/>
              </a:rPr>
              <a:t>Barriers</a:t>
            </a:r>
            <a:r>
              <a:rPr lang="pt-BR" sz="800" dirty="0">
                <a:latin typeface="Arial" charset="0"/>
                <a:cs typeface="Arial" charset="0"/>
              </a:rPr>
              <a:t> </a:t>
            </a:r>
            <a:r>
              <a:rPr lang="pt-BR" sz="800" dirty="0" err="1">
                <a:latin typeface="Arial" charset="0"/>
                <a:cs typeface="Arial" charset="0"/>
              </a:rPr>
              <a:t>to</a:t>
            </a:r>
            <a:r>
              <a:rPr lang="pt-BR" sz="800" dirty="0">
                <a:latin typeface="Arial" charset="0"/>
                <a:cs typeface="Arial" charset="0"/>
              </a:rPr>
              <a:t> </a:t>
            </a:r>
            <a:r>
              <a:rPr lang="pt-BR" sz="800" dirty="0" err="1">
                <a:latin typeface="Arial" charset="0"/>
                <a:cs typeface="Arial" charset="0"/>
              </a:rPr>
              <a:t>the</a:t>
            </a:r>
            <a:r>
              <a:rPr lang="pt-BR" sz="800" dirty="0">
                <a:latin typeface="Arial" charset="0"/>
                <a:cs typeface="Arial" charset="0"/>
              </a:rPr>
              <a:t> </a:t>
            </a:r>
            <a:r>
              <a:rPr lang="pt-BR" sz="800" dirty="0" err="1">
                <a:latin typeface="Arial" charset="0"/>
                <a:cs typeface="Arial" charset="0"/>
              </a:rPr>
              <a:t>integration</a:t>
            </a:r>
            <a:r>
              <a:rPr lang="pt-BR" sz="800" dirty="0">
                <a:latin typeface="Arial" charset="0"/>
                <a:cs typeface="Arial" charset="0"/>
              </a:rPr>
              <a:t> </a:t>
            </a:r>
            <a:r>
              <a:rPr lang="pt-BR" sz="800" dirty="0" err="1">
                <a:latin typeface="Arial" charset="0"/>
                <a:cs typeface="Arial" charset="0"/>
              </a:rPr>
              <a:t>of</a:t>
            </a:r>
            <a:r>
              <a:rPr lang="pt-BR" sz="800" dirty="0">
                <a:latin typeface="Arial" charset="0"/>
                <a:cs typeface="Arial" charset="0"/>
              </a:rPr>
              <a:t> </a:t>
            </a:r>
            <a:r>
              <a:rPr lang="pt-BR" sz="800" dirty="0" err="1">
                <a:latin typeface="Arial" charset="0"/>
                <a:cs typeface="Arial" charset="0"/>
              </a:rPr>
              <a:t>care</a:t>
            </a:r>
            <a:r>
              <a:rPr lang="pt-BR" sz="800" dirty="0">
                <a:latin typeface="Arial" charset="0"/>
                <a:cs typeface="Arial" charset="0"/>
              </a:rPr>
              <a:t> in </a:t>
            </a:r>
            <a:r>
              <a:rPr lang="pt-BR" sz="800" dirty="0" err="1">
                <a:latin typeface="Arial" charset="0"/>
                <a:cs typeface="Arial" charset="0"/>
              </a:rPr>
              <a:t>interorganisational</a:t>
            </a:r>
            <a:r>
              <a:rPr lang="pt-BR" sz="800" dirty="0">
                <a:latin typeface="Arial" charset="0"/>
                <a:cs typeface="Arial" charset="0"/>
              </a:rPr>
              <a:t> setting: a </a:t>
            </a:r>
            <a:r>
              <a:rPr lang="pt-BR" sz="800" dirty="0" err="1">
                <a:latin typeface="Arial" charset="0"/>
                <a:cs typeface="Arial" charset="0"/>
              </a:rPr>
              <a:t>literature</a:t>
            </a:r>
            <a:r>
              <a:rPr lang="pt-BR" sz="800" dirty="0">
                <a:latin typeface="Arial" charset="0"/>
                <a:cs typeface="Arial" charset="0"/>
              </a:rPr>
              <a:t> review. </a:t>
            </a:r>
            <a:r>
              <a:rPr lang="pt-BR" sz="800" dirty="0" err="1">
                <a:latin typeface="Arial" charset="0"/>
                <a:cs typeface="Arial" charset="0"/>
              </a:rPr>
              <a:t>International</a:t>
            </a:r>
            <a:r>
              <a:rPr lang="pt-BR" sz="800" dirty="0">
                <a:latin typeface="Arial" charset="0"/>
                <a:cs typeface="Arial" charset="0"/>
              </a:rPr>
              <a:t> </a:t>
            </a:r>
            <a:r>
              <a:rPr lang="pt-BR" sz="800" dirty="0" err="1">
                <a:latin typeface="Arial" charset="0"/>
                <a:cs typeface="Arial" charset="0"/>
              </a:rPr>
              <a:t>Journal</a:t>
            </a:r>
            <a:r>
              <a:rPr lang="pt-BR" sz="800" dirty="0">
                <a:latin typeface="Arial" charset="0"/>
                <a:cs typeface="Arial" charset="0"/>
              </a:rPr>
              <a:t> </a:t>
            </a:r>
            <a:r>
              <a:rPr lang="pt-BR" sz="800" dirty="0" err="1">
                <a:latin typeface="Arial" charset="0"/>
                <a:cs typeface="Arial" charset="0"/>
              </a:rPr>
              <a:t>of</a:t>
            </a:r>
            <a:r>
              <a:rPr lang="pt-BR" sz="800" dirty="0">
                <a:latin typeface="Arial" charset="0"/>
                <a:cs typeface="Arial" charset="0"/>
              </a:rPr>
              <a:t> </a:t>
            </a:r>
            <a:r>
              <a:rPr lang="pt-BR" sz="800" dirty="0" err="1">
                <a:latin typeface="Arial" charset="0"/>
                <a:cs typeface="Arial" charset="0"/>
              </a:rPr>
              <a:t>Integrated</a:t>
            </a:r>
            <a:r>
              <a:rPr lang="pt-BR" sz="800" dirty="0">
                <a:latin typeface="Arial" charset="0"/>
                <a:cs typeface="Arial" charset="0"/>
              </a:rPr>
              <a:t> </a:t>
            </a:r>
            <a:r>
              <a:rPr lang="pt-BR" sz="800" dirty="0" err="1">
                <a:latin typeface="Arial" charset="0"/>
                <a:cs typeface="Arial" charset="0"/>
              </a:rPr>
              <a:t>Care</a:t>
            </a:r>
            <a:r>
              <a:rPr lang="pt-BR" sz="800" dirty="0">
                <a:latin typeface="Arial" charset="0"/>
                <a:cs typeface="Arial" charset="0"/>
              </a:rPr>
              <a:t>, 2018; 18: 5</a:t>
            </a:r>
          </a:p>
          <a:p>
            <a:endParaRPr lang="pt-BR" sz="800" dirty="0">
              <a:latin typeface="Arial" charset="0"/>
              <a:cs typeface="Arial" charset="0"/>
            </a:endParaRPr>
          </a:p>
          <a:p>
            <a:endParaRPr lang="pt-BR" dirty="0"/>
          </a:p>
        </p:txBody>
      </p:sp>
    </p:spTree>
    <p:extLst>
      <p:ext uri="{BB962C8B-B14F-4D97-AF65-F5344CB8AC3E}">
        <p14:creationId xmlns:p14="http://schemas.microsoft.com/office/powerpoint/2010/main" val="292583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F387423-863C-4DED-9F09-F36013F78921}"/>
              </a:ext>
            </a:extLst>
          </p:cNvPr>
          <p:cNvSpPr txBox="1">
            <a:spLocks/>
          </p:cNvSpPr>
          <p:nvPr/>
        </p:nvSpPr>
        <p:spPr>
          <a:xfrm>
            <a:off x="2293861" y="437012"/>
            <a:ext cx="8229600" cy="11430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pt-BR" sz="3000" b="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pt-BR" sz="3000" b="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pt-BR" sz="2900" b="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formas de integração nas RAS</a:t>
            </a:r>
            <a:endParaRPr lang="pt-BR" sz="29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Espaço Reservado para Conteúdo 2">
            <a:extLst>
              <a:ext uri="{FF2B5EF4-FFF2-40B4-BE49-F238E27FC236}">
                <a16:creationId xmlns:a16="http://schemas.microsoft.com/office/drawing/2014/main" id="{1D8B795D-4194-47B6-8F53-2F2950C38E3C}"/>
              </a:ext>
            </a:extLst>
          </p:cNvPr>
          <p:cNvSpPr txBox="1">
            <a:spLocks/>
          </p:cNvSpPr>
          <p:nvPr/>
        </p:nvSpPr>
        <p:spPr>
          <a:xfrm>
            <a:off x="2029625" y="2593803"/>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altLang="pt-BR" sz="2000" b="1" dirty="0">
                <a:latin typeface="Arial" panose="020B0604020202020204" pitchFamily="34" charset="0"/>
                <a:cs typeface="Arial" panose="020B0604020202020204" pitchFamily="34" charset="0"/>
              </a:rPr>
              <a:t>A integração vertical se dá entre unidades produtivas diferentes com o objetivo de reduzir a fragmentação entre os diferentes pontos de atenção à saúde, melhorar a qualidade, otimizar os resultados sanitários e reduzir as ineficiências</a:t>
            </a:r>
          </a:p>
          <a:p>
            <a:r>
              <a:rPr lang="pt-BR" sz="2000" b="1" dirty="0">
                <a:latin typeface="Arial" pitchFamily="34" charset="0"/>
                <a:cs typeface="Arial" pitchFamily="34" charset="0"/>
              </a:rPr>
              <a:t>A integração horizontal se dá entre unidades iguais com o objetivo de adensar a cadeia produtiva e, desta forma, obter ganhos de escala, aumentando a eficiência e melhorando a qualidade da atenção à saúde: fusão e aliança estratégica</a:t>
            </a:r>
          </a:p>
          <a:p>
            <a:pPr marL="0" indent="0">
              <a:buFont typeface="Arial" panose="020B0604020202020204" pitchFamily="34" charset="0"/>
              <a:buNone/>
            </a:pPr>
            <a:endParaRPr lang="pt-BR" altLang="pt-BR" sz="2100" b="1" dirty="0">
              <a:latin typeface="Arial" panose="020B0604020202020204" pitchFamily="34" charset="0"/>
              <a:cs typeface="Arial" panose="020B0604020202020204" pitchFamily="34" charset="0"/>
            </a:endParaRPr>
          </a:p>
          <a:p>
            <a:endParaRPr lang="pt-BR" dirty="0"/>
          </a:p>
        </p:txBody>
      </p:sp>
      <p:sp>
        <p:nvSpPr>
          <p:cNvPr id="6" name="CaixaDeTexto 5">
            <a:extLst>
              <a:ext uri="{FF2B5EF4-FFF2-40B4-BE49-F238E27FC236}">
                <a16:creationId xmlns:a16="http://schemas.microsoft.com/office/drawing/2014/main" id="{AF8BE961-BCFC-42E5-A49F-A2BF5D74FF25}"/>
              </a:ext>
            </a:extLst>
          </p:cNvPr>
          <p:cNvSpPr txBox="1"/>
          <p:nvPr/>
        </p:nvSpPr>
        <p:spPr>
          <a:xfrm>
            <a:off x="2323095" y="6278782"/>
            <a:ext cx="7056784" cy="492443"/>
          </a:xfrm>
          <a:prstGeom prst="rect">
            <a:avLst/>
          </a:prstGeom>
          <a:noFill/>
        </p:spPr>
        <p:txBody>
          <a:bodyPr wrap="square" rtlCol="0">
            <a:spAutoFit/>
          </a:bodyPr>
          <a:lstStyle/>
          <a:p>
            <a:r>
              <a:rPr lang="pt-BR" altLang="pt-BR" sz="800" dirty="0">
                <a:latin typeface="Arial" panose="020B0604020202020204" pitchFamily="34" charset="0"/>
                <a:cs typeface="Arial" panose="020B0604020202020204" pitchFamily="34" charset="0"/>
              </a:rPr>
              <a:t>Fonte: Mendes EV. As redes de atenção à saúde. Brasília: Organização Pan-Americana da Saúde; 2011</a:t>
            </a:r>
          </a:p>
          <a:p>
            <a:endParaRPr lang="pt-BR" dirty="0"/>
          </a:p>
        </p:txBody>
      </p:sp>
    </p:spTree>
    <p:extLst>
      <p:ext uri="{BB962C8B-B14F-4D97-AF65-F5344CB8AC3E}">
        <p14:creationId xmlns:p14="http://schemas.microsoft.com/office/powerpoint/2010/main" val="296005102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9830</TotalTime>
  <Words>4746</Words>
  <Application>Microsoft Office PowerPoint</Application>
  <PresentationFormat>Widescreen</PresentationFormat>
  <Paragraphs>382</Paragraphs>
  <Slides>42</Slides>
  <Notes>0</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42</vt:i4>
      </vt:variant>
    </vt:vector>
  </HeadingPairs>
  <TitlesOfParts>
    <vt:vector size="48" baseType="lpstr">
      <vt:lpstr>Calibri</vt:lpstr>
      <vt:lpstr>Arial</vt:lpstr>
      <vt:lpstr>Verdana</vt:lpstr>
      <vt:lpstr>Calibri Light</vt:lpstr>
      <vt:lpstr>Tema do Office</vt:lpstr>
      <vt:lpstr>Figura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Tadeu Garbes</dc:creator>
  <cp:lastModifiedBy>Eugenio Mendes</cp:lastModifiedBy>
  <cp:revision>224</cp:revision>
  <dcterms:created xsi:type="dcterms:W3CDTF">2020-11-09T18:55:52Z</dcterms:created>
  <dcterms:modified xsi:type="dcterms:W3CDTF">2022-11-22T19:15:40Z</dcterms:modified>
</cp:coreProperties>
</file>